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6" r:id="rId3"/>
    <p:sldId id="257" r:id="rId4"/>
    <p:sldId id="258" r:id="rId5"/>
    <p:sldId id="259" r:id="rId6"/>
    <p:sldId id="260" r:id="rId7"/>
    <p:sldId id="291" r:id="rId8"/>
    <p:sldId id="262" r:id="rId9"/>
    <p:sldId id="263" r:id="rId10"/>
    <p:sldId id="292" r:id="rId11"/>
    <p:sldId id="264" r:id="rId12"/>
    <p:sldId id="265" r:id="rId13"/>
    <p:sldId id="266" r:id="rId14"/>
    <p:sldId id="293" r:id="rId15"/>
    <p:sldId id="268" r:id="rId16"/>
    <p:sldId id="269" r:id="rId17"/>
    <p:sldId id="270" r:id="rId18"/>
    <p:sldId id="271" r:id="rId19"/>
    <p:sldId id="297" r:id="rId20"/>
    <p:sldId id="272" r:id="rId21"/>
    <p:sldId id="273" r:id="rId22"/>
    <p:sldId id="298" r:id="rId23"/>
    <p:sldId id="274" r:id="rId24"/>
    <p:sldId id="275" r:id="rId25"/>
    <p:sldId id="276" r:id="rId26"/>
    <p:sldId id="277" r:id="rId27"/>
    <p:sldId id="299" r:id="rId28"/>
    <p:sldId id="278" r:id="rId29"/>
    <p:sldId id="279" r:id="rId30"/>
    <p:sldId id="280" r:id="rId31"/>
    <p:sldId id="281" r:id="rId32"/>
    <p:sldId id="294" r:id="rId33"/>
    <p:sldId id="282" r:id="rId34"/>
    <p:sldId id="283" r:id="rId35"/>
    <p:sldId id="284" r:id="rId36"/>
    <p:sldId id="285" r:id="rId37"/>
    <p:sldId id="286" r:id="rId38"/>
    <p:sldId id="287" r:id="rId39"/>
    <p:sldId id="295" r:id="rId40"/>
    <p:sldId id="288" r:id="rId41"/>
    <p:sldId id="290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CB0CFB-0F2B-41AB-A9BF-9B155AC9D56F}" v="94" dt="2020-12-16T18:20:48.8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838" autoAdjust="0"/>
    <p:restoredTop sz="94660"/>
  </p:normalViewPr>
  <p:slideViewPr>
    <p:cSldViewPr>
      <p:cViewPr varScale="1">
        <p:scale>
          <a:sx n="85" d="100"/>
          <a:sy n="85" d="100"/>
        </p:scale>
        <p:origin x="300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nl Hmbtv" userId="246024e8652d4806" providerId="LiveId" clId="{60CB0CFB-0F2B-41AB-A9BF-9B155AC9D56F}"/>
    <pc:docChg chg="undo custSel modSld">
      <pc:chgData name="Gnl Hmbtv" userId="246024e8652d4806" providerId="LiveId" clId="{60CB0CFB-0F2B-41AB-A9BF-9B155AC9D56F}" dt="2020-12-16T18:20:48.804" v="94" actId="20577"/>
      <pc:docMkLst>
        <pc:docMk/>
      </pc:docMkLst>
      <pc:sldChg chg="modSp mod">
        <pc:chgData name="Gnl Hmbtv" userId="246024e8652d4806" providerId="LiveId" clId="{60CB0CFB-0F2B-41AB-A9BF-9B155AC9D56F}" dt="2020-12-16T18:15:48.137" v="3" actId="27636"/>
        <pc:sldMkLst>
          <pc:docMk/>
          <pc:sldMk cId="3893442374" sldId="256"/>
        </pc:sldMkLst>
        <pc:spChg chg="mod">
          <ac:chgData name="Gnl Hmbtv" userId="246024e8652d4806" providerId="LiveId" clId="{60CB0CFB-0F2B-41AB-A9BF-9B155AC9D56F}" dt="2020-12-16T18:15:48.137" v="3" actId="27636"/>
          <ac:spMkLst>
            <pc:docMk/>
            <pc:sldMk cId="3893442374" sldId="256"/>
            <ac:spMk id="6" creationId="{00000000-0000-0000-0000-000000000000}"/>
          </ac:spMkLst>
        </pc:spChg>
      </pc:sldChg>
      <pc:sldChg chg="modSp mod">
        <pc:chgData name="Gnl Hmbtv" userId="246024e8652d4806" providerId="LiveId" clId="{60CB0CFB-0F2B-41AB-A9BF-9B155AC9D56F}" dt="2020-12-16T18:14:29.913" v="1" actId="1076"/>
        <pc:sldMkLst>
          <pc:docMk/>
          <pc:sldMk cId="2133989568" sldId="260"/>
        </pc:sldMkLst>
        <pc:spChg chg="mod">
          <ac:chgData name="Gnl Hmbtv" userId="246024e8652d4806" providerId="LiveId" clId="{60CB0CFB-0F2B-41AB-A9BF-9B155AC9D56F}" dt="2020-12-16T18:14:29.913" v="1" actId="1076"/>
          <ac:spMkLst>
            <pc:docMk/>
            <pc:sldMk cId="2133989568" sldId="260"/>
            <ac:spMk id="8" creationId="{00000000-0000-0000-0000-000000000000}"/>
          </ac:spMkLst>
        </pc:spChg>
      </pc:sldChg>
      <pc:sldChg chg="modSp">
        <pc:chgData name="Gnl Hmbtv" userId="246024e8652d4806" providerId="LiveId" clId="{60CB0CFB-0F2B-41AB-A9BF-9B155AC9D56F}" dt="2020-12-16T18:20:48.804" v="94" actId="20577"/>
        <pc:sldMkLst>
          <pc:docMk/>
          <pc:sldMk cId="4016469812" sldId="263"/>
        </pc:sldMkLst>
        <pc:spChg chg="mod">
          <ac:chgData name="Gnl Hmbtv" userId="246024e8652d4806" providerId="LiveId" clId="{60CB0CFB-0F2B-41AB-A9BF-9B155AC9D56F}" dt="2020-12-16T18:20:48.804" v="94" actId="20577"/>
          <ac:spMkLst>
            <pc:docMk/>
            <pc:sldMk cId="4016469812" sldId="263"/>
            <ac:spMk id="9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12/16/2020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6200" y="21771"/>
            <a:ext cx="8991600" cy="1959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az-Latn-AZ" sz="6000" b="1" dirty="0">
                <a:solidFill>
                  <a:schemeClr val="accent4">
                    <a:lumMod val="50000"/>
                  </a:schemeClr>
                </a:solidFill>
              </a:rPr>
              <a:t>Azərbaycan Dövlət Neft və Sənaye Universiteti</a:t>
            </a:r>
            <a:endParaRPr lang="en-US" sz="6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Picture 4" descr="Image result for adns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114550"/>
            <a:ext cx="4676775" cy="4676776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46716" y="2114550"/>
            <a:ext cx="4372883" cy="122736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dirty="0">
                <a:solidFill>
                  <a:srgbClr val="002060"/>
                </a:solidFill>
                <a:latin typeface="+mn-lt"/>
              </a:rPr>
              <a:t>Calculus </a:t>
            </a:r>
          </a:p>
          <a:p>
            <a:pPr marL="0" indent="0" algn="ctr">
              <a:buNone/>
            </a:pPr>
            <a:r>
              <a:rPr lang="en-US" sz="4400" b="1" dirty="0">
                <a:solidFill>
                  <a:srgbClr val="002060"/>
                </a:solidFill>
                <a:latin typeface="+mn-lt"/>
              </a:rPr>
              <a:t>Single Variable</a:t>
            </a:r>
          </a:p>
        </p:txBody>
      </p:sp>
      <p:sp>
        <p:nvSpPr>
          <p:cNvPr id="2" name="AutoShape 2" descr="Image result for calculu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ttp://www.bstlhj6.com/data/out/31/3839680-calculus-wallpaper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14" y="3320143"/>
            <a:ext cx="4049485" cy="3037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3442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820" y="0"/>
                <a:ext cx="9144000" cy="1914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),</m:t>
                    </m:r>
                  </m:oMath>
                </a14:m>
                <a:r>
                  <a:rPr lang="en-US" sz="3200" b="1" dirty="0"/>
                  <a:t> before differentiating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𝟏</m:t>
                        </m:r>
                      </m:num>
                      <m:den>
                        <m:sSup>
                          <m:sSupPr>
                            <m:ctrlPr>
                              <a:rPr lang="en-US" sz="32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r>
                              <a:rPr lang="en-US" sz="32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3200" b="1" dirty="0"/>
                  <a:t> was rewritten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𝒙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1914691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733" b="-54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84664"/>
            <a:ext cx="9144000" cy="131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6820" y="2286000"/>
            <a:ext cx="9137180" cy="1494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Rewriting is the first step in many differentiation problems.</a:t>
            </a:r>
          </a:p>
        </p:txBody>
      </p:sp>
    </p:spTree>
    <p:extLst>
      <p:ext uri="{BB962C8B-B14F-4D97-AF65-F5344CB8AC3E}">
        <p14:creationId xmlns:p14="http://schemas.microsoft.com/office/powerpoint/2010/main" val="109539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573144"/>
                <a:ext cx="9144000" cy="15844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 the slope of the graph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/>
                          </a:rPr>
                          <m:t>𝒙</m:t>
                        </m:r>
                      </m:e>
                      <m:sup>
                        <m:r>
                          <a:rPr lang="en-US" sz="3200" b="1" i="1" smtClean="0">
                            <a:latin typeface="Cambria Math"/>
                          </a:rPr>
                          <m:t>𝟒</m:t>
                        </m:r>
                      </m:sup>
                    </m:sSup>
                    <m:r>
                      <a:rPr lang="en-US" sz="3200" b="1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3200" b="1" dirty="0"/>
                  <a:t>when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/>
                      </a:rPr>
                      <m:t>𝒙</m:t>
                    </m:r>
                    <m:r>
                      <a:rPr lang="en-US" sz="3200" b="1" i="1" smtClean="0">
                        <a:latin typeface="Cambria Math"/>
                      </a:rPr>
                      <m:t>=−</m:t>
                    </m:r>
                    <m:r>
                      <a:rPr lang="en-US" sz="3200" b="1" i="1" smtClean="0">
                        <a:latin typeface="Cambria Math"/>
                      </a:rPr>
                      <m:t>𝟏</m:t>
                    </m:r>
                  </m:oMath>
                </a14:m>
                <a:r>
                  <a:rPr lang="en-US" sz="3200" b="1" dirty="0"/>
                  <a:t>		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/>
                      </a:rPr>
                      <m:t>𝒙</m:t>
                    </m:r>
                    <m:r>
                      <a:rPr lang="en-US" sz="3200" b="1" i="1" smtClean="0">
                        <a:latin typeface="Cambria Math"/>
                      </a:rPr>
                      <m:t>=</m:t>
                    </m:r>
                    <m:r>
                      <a:rPr lang="en-US" sz="3200" b="1" i="1" smtClean="0">
                        <a:latin typeface="Cambria Math"/>
                      </a:rPr>
                      <m:t>𝟎</m:t>
                    </m:r>
                  </m:oMath>
                </a14:m>
                <a:r>
                  <a:rPr lang="en-US" sz="3200" b="1" dirty="0"/>
                  <a:t>		       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/>
                      </a:rPr>
                      <m:t>𝒙</m:t>
                    </m:r>
                    <m:r>
                      <a:rPr lang="en-US" sz="3200" b="1" i="1" smtClean="0">
                        <a:latin typeface="Cambria Math"/>
                      </a:rPr>
                      <m:t>=</m:t>
                    </m:r>
                    <m:r>
                      <a:rPr lang="en-US" sz="3200" b="1" i="1" smtClean="0">
                        <a:latin typeface="Cambria Math"/>
                      </a:rPr>
                      <m:t>𝟏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73144"/>
                <a:ext cx="9144000" cy="1584473"/>
              </a:xfrm>
              <a:prstGeom prst="rect">
                <a:avLst/>
              </a:prstGeom>
              <a:blipFill rotWithShape="0"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514600"/>
                <a:ext cx="9144000" cy="395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</a:t>
                </a:r>
              </a:p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3200" b="1" dirty="0"/>
                  <a:t>The slope of a graph at a point is the value of the derivative at that point.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derivative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𝒇</m:t>
                    </m:r>
                    <m:r>
                      <a:rPr lang="en-US" sz="3200" b="1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3200" b="1" dirty="0"/>
                  <a:t>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/>
                            </a:rPr>
                            <m:t>𝒇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latin typeface="Cambria Math"/>
                        </a:rPr>
                        <m:t>=</m:t>
                      </m:r>
                      <m:r>
                        <a:rPr lang="en-US" sz="3200" b="1" i="1" smtClean="0">
                          <a:latin typeface="Cambria Math"/>
                        </a:rPr>
                        <m:t>𝟒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14600"/>
                <a:ext cx="9144000" cy="3956276"/>
              </a:xfrm>
              <a:prstGeom prst="rect">
                <a:avLst/>
              </a:prstGeom>
              <a:blipFill rotWithShape="0">
                <a:blip r:embed="rId3"/>
                <a:stretch>
                  <a:fillRect l="-1800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82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3. Finding the Slope of a Graph</a:t>
            </a:r>
          </a:p>
        </p:txBody>
      </p:sp>
    </p:spTree>
    <p:extLst>
      <p:ext uri="{BB962C8B-B14F-4D97-AF65-F5344CB8AC3E}">
        <p14:creationId xmlns:p14="http://schemas.microsoft.com/office/powerpoint/2010/main" val="413057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82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(continued)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463" y="1210946"/>
            <a:ext cx="4051537" cy="564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533400"/>
                <a:ext cx="5410200" cy="1586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When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slope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𝟒</m:t>
                    </m:r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3400"/>
                <a:ext cx="5410200" cy="1586396"/>
              </a:xfrm>
              <a:prstGeom prst="rect">
                <a:avLst/>
              </a:prstGeom>
              <a:blipFill rotWithShape="0">
                <a:blip r:embed="rId3"/>
                <a:stretch>
                  <a:fillRect l="-2815" r="-2703" b="-6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0" y="2209800"/>
                <a:ext cx="4800600" cy="2325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When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slope is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09800"/>
                <a:ext cx="4800600" cy="2325060"/>
              </a:xfrm>
              <a:prstGeom prst="rect">
                <a:avLst/>
              </a:prstGeom>
              <a:blipFill rotWithShape="0">
                <a:blip r:embed="rId4"/>
                <a:stretch>
                  <a:fillRect l="-3173" r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4532940"/>
                <a:ext cx="4800600" cy="2325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When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slope is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32940"/>
                <a:ext cx="4800600" cy="2325060"/>
              </a:xfrm>
              <a:prstGeom prst="rect">
                <a:avLst/>
              </a:prstGeom>
              <a:blipFill rotWithShape="0">
                <a:blip r:embed="rId5"/>
                <a:stretch>
                  <a:fillRect l="-3173" r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512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1219200"/>
                <a:ext cx="9144000" cy="1586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 an equation of the tangent line to the graph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/>
                          </a:rPr>
                          <m:t>𝒙</m:t>
                        </m:r>
                      </m:e>
                      <m:sup>
                        <m:r>
                          <a:rPr lang="en-US" sz="3200" b="1" i="1" smtClean="0"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3200" b="1" dirty="0"/>
                  <a:t> when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=−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𝟐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19200"/>
                <a:ext cx="9144000" cy="1586396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106258"/>
                <a:ext cx="9144000" cy="3142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To find the point on the graph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𝒇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evaluate the original function at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=−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𝟐</m:t>
                    </m:r>
                  </m:oMath>
                </a14:m>
                <a:r>
                  <a:rPr lang="en-US" sz="3200" b="1" dirty="0"/>
                  <a:t>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/>
                          </a:rPr>
                          <m:t>−</m:t>
                        </m:r>
                        <m:r>
                          <a:rPr lang="en-US" sz="3200" b="1" i="1" smtClean="0">
                            <a:latin typeface="Cambria Math"/>
                          </a:rPr>
                          <m:t>𝟐</m:t>
                        </m:r>
                        <m:r>
                          <a:rPr lang="en-US" sz="3200" b="1" i="1" smtClean="0">
                            <a:latin typeface="Cambria Math"/>
                          </a:rPr>
                          <m:t>,</m:t>
                        </m:r>
                        <m:r>
                          <a:rPr lang="en-US" sz="3200" b="1" i="1" smtClean="0">
                            <a:latin typeface="Cambria Math"/>
                          </a:rPr>
                          <m:t>𝒇</m:t>
                        </m:r>
                        <m:d>
                          <m:d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sz="3200" b="1" i="1" smtClean="0">
                                <a:latin typeface="Cambria Math"/>
                              </a:rPr>
                              <m:t>𝟐</m:t>
                            </m:r>
                          </m:e>
                        </m:d>
                      </m:e>
                    </m:d>
                    <m:r>
                      <a:rPr lang="en-US" sz="3200" b="1" i="1" smtClean="0">
                        <a:latin typeface="Cambria Math"/>
                      </a:rPr>
                      <m:t>=(−</m:t>
                    </m:r>
                    <m:r>
                      <a:rPr lang="en-US" sz="3200" b="1" i="1" smtClean="0">
                        <a:latin typeface="Cambria Math"/>
                      </a:rPr>
                      <m:t>𝟐</m:t>
                    </m:r>
                    <m:r>
                      <a:rPr lang="en-US" sz="3200" b="1" i="1" smtClean="0">
                        <a:latin typeface="Cambria Math"/>
                      </a:rPr>
                      <m:t>,</m:t>
                    </m:r>
                    <m:r>
                      <a:rPr lang="en-US" sz="3200" b="1" i="1" smtClean="0">
                        <a:latin typeface="Cambria Math"/>
                      </a:rPr>
                      <m:t>𝟒</m:t>
                    </m:r>
                    <m:r>
                      <a:rPr lang="en-US" sz="3200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3200" b="1" dirty="0"/>
                  <a:t>		</a:t>
                </a:r>
                <a:r>
                  <a:rPr lang="en-US" sz="2800" b="1" dirty="0">
                    <a:solidFill>
                      <a:srgbClr val="7030A0"/>
                    </a:solidFill>
                  </a:rPr>
                  <a:t>Point on graph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06258"/>
                <a:ext cx="9144000" cy="3142142"/>
              </a:xfrm>
              <a:prstGeom prst="rect">
                <a:avLst/>
              </a:prstGeom>
              <a:blipFill rotWithShape="0">
                <a:blip r:embed="rId3"/>
                <a:stretch>
                  <a:fillRect l="-1800" r="-1667" b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820" y="0"/>
            <a:ext cx="9144000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4. Finding an Equation of a Tangent 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</a:t>
            </a:r>
          </a:p>
        </p:txBody>
      </p:sp>
    </p:spTree>
    <p:extLst>
      <p:ext uri="{BB962C8B-B14F-4D97-AF65-F5344CB8AC3E}">
        <p14:creationId xmlns:p14="http://schemas.microsoft.com/office/powerpoint/2010/main" val="397126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To find the slope of the graph when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=−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𝟐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evaluate the derivative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/>
                          </a:rPr>
                          <m:t>𝒇</m:t>
                        </m:r>
                      </m:e>
                      <m:sup>
                        <m:r>
                          <a:rPr lang="en-US" sz="3200" b="1" i="1" smtClean="0">
                            <a:latin typeface="Cambria Math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latin typeface="Cambria Math"/>
                      </a:rPr>
                      <m:t>=</m:t>
                    </m:r>
                    <m:r>
                      <a:rPr lang="en-US" sz="3200" b="1" i="1" smtClean="0">
                        <a:latin typeface="Cambria Math"/>
                      </a:rPr>
                      <m:t>𝟐</m:t>
                    </m:r>
                    <m:r>
                      <a:rPr lang="en-US" sz="3200" b="1" i="1" smtClean="0">
                        <a:latin typeface="Cambria Math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=−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𝟐</m:t>
                    </m:r>
                  </m:oMath>
                </a14:m>
                <a:r>
                  <a:rPr lang="en-US" sz="3200" b="1" dirty="0"/>
                  <a:t>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/>
                      </a:rPr>
                      <m:t>𝒎</m:t>
                    </m:r>
                    <m:r>
                      <a:rPr lang="en-US" sz="3200" b="1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/>
                          </a:rPr>
                          <m:t>𝒇</m:t>
                        </m:r>
                      </m:e>
                      <m:sup>
                        <m:r>
                          <a:rPr lang="en-US" sz="3200" b="1" i="1" smtClean="0">
                            <a:latin typeface="Cambria Math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/>
                          </a:rPr>
                          <m:t>−</m:t>
                        </m:r>
                        <m:r>
                          <a:rPr lang="en-US" sz="3200" b="1" i="1" smtClean="0">
                            <a:latin typeface="Cambria Math"/>
                          </a:rPr>
                          <m:t>𝟐</m:t>
                        </m:r>
                      </m:e>
                    </m:d>
                    <m:r>
                      <a:rPr lang="en-US" sz="3200" b="1" i="1" smtClean="0">
                        <a:latin typeface="Cambria Math"/>
                      </a:rPr>
                      <m:t>=−</m:t>
                    </m:r>
                    <m:r>
                      <a:rPr lang="en-US" sz="3200" b="1" i="1" smtClean="0">
                        <a:latin typeface="Cambria Math"/>
                      </a:rPr>
                      <m:t>𝟒</m:t>
                    </m:r>
                  </m:oMath>
                </a14:m>
                <a:r>
                  <a:rPr lang="en-US" sz="3200" b="1" dirty="0"/>
                  <a:t>		</a:t>
                </a:r>
                <a:r>
                  <a:rPr lang="en-US" sz="2800" b="1" dirty="0">
                    <a:solidFill>
                      <a:srgbClr val="7030A0"/>
                    </a:solidFill>
                  </a:rPr>
                  <a:t>Slope of graph at point</a:t>
                </a:r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800767"/>
              </a:xfrm>
              <a:prstGeom prst="rect">
                <a:avLst/>
              </a:prstGeom>
              <a:blipFill rotWithShape="0">
                <a:blip r:embed="rId2"/>
                <a:stretch>
                  <a:fillRect l="-1800" t="-305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072348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Now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using the point-slope form of the equation of a line, you can write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𝒎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72348"/>
                <a:ext cx="9144000" cy="3785652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623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82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(continued)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211" y="0"/>
            <a:ext cx="517779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1147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838200"/>
                <a:ext cx="9144000" cy="26589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3200" b="1" dirty="0"/>
                  <a:t>If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𝒇</m:t>
                    </m:r>
                  </m:oMath>
                </a14:m>
                <a:r>
                  <a:rPr lang="en-US" sz="3200" b="1" dirty="0"/>
                  <a:t> is a differentiable function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𝒄</m:t>
                    </m:r>
                  </m:oMath>
                </a14:m>
                <a:r>
                  <a:rPr lang="en-US" sz="3200" b="1" dirty="0"/>
                  <a:t> is a real number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𝒄𝒇</m:t>
                    </m:r>
                  </m:oMath>
                </a14:m>
                <a:r>
                  <a:rPr lang="en-US" sz="3200" b="1" dirty="0"/>
                  <a:t> is also differentiable and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0" smtClean="0">
                              <a:latin typeface="Cambria Math"/>
                            </a:rPr>
                            <m:t>𝐝</m:t>
                          </m:r>
                        </m:num>
                        <m:den>
                          <m:r>
                            <a:rPr lang="en-US" sz="3200" b="1" i="0" smtClean="0">
                              <a:latin typeface="Cambria Math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/>
                            </a:rPr>
                            <m:t>𝒙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/>
                            </a:rPr>
                            <m:t>𝒄𝒇</m:t>
                          </m:r>
                        </m:e>
                      </m:d>
                      <m:r>
                        <a:rPr lang="en-US" sz="3200" b="1" i="1" smtClean="0">
                          <a:latin typeface="Cambria Math"/>
                        </a:rPr>
                        <m:t>=</m:t>
                      </m:r>
                      <m:r>
                        <a:rPr lang="en-US" sz="3200" b="1" i="1" smtClean="0">
                          <a:latin typeface="Cambria Math"/>
                        </a:rPr>
                        <m:t>𝒄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0" smtClean="0">
                              <a:latin typeface="Cambria Math"/>
                            </a:rPr>
                            <m:t>𝐝</m:t>
                          </m:r>
                        </m:num>
                        <m:den>
                          <m:r>
                            <a:rPr lang="en-US" sz="3200" b="1" i="0" smtClean="0">
                              <a:latin typeface="Cambria Math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/>
                            </a:rPr>
                            <m:t>𝒙</m:t>
                          </m:r>
                        </m:den>
                      </m:f>
                      <m:r>
                        <a:rPr lang="en-US" sz="3200" b="1" i="1" smtClean="0">
                          <a:latin typeface="Cambria Math"/>
                        </a:rPr>
                        <m:t>[</m:t>
                      </m:r>
                      <m:r>
                        <a:rPr lang="en-US" sz="3200" b="1" i="1" smtClean="0">
                          <a:latin typeface="Cambria Math"/>
                        </a:rPr>
                        <m:t>𝒇</m:t>
                      </m:r>
                      <m:r>
                        <a:rPr lang="en-US" sz="3200" b="1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38200"/>
                <a:ext cx="9144000" cy="2658933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Constant Multiple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381000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Informally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Constant Multiple Rule states that constants can be factored out of the differentiation process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even if the constants appear in the denominator.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10000"/>
                <a:ext cx="9144000" cy="3046988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092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82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5. Using the Constant Multiple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609600"/>
                <a:ext cx="9144000" cy="5178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C00000"/>
                    </a:solidFill>
                  </a:rPr>
                  <a:t>Function</a:t>
                </a:r>
                <a:r>
                  <a:rPr lang="en-US" sz="3200" b="1" dirty="0"/>
                  <a:t>		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Derivative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28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</m:oMath>
                </a14:m>
                <a:r>
                  <a:rPr lang="en-US" sz="2800" b="1" dirty="0"/>
                  <a:t>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𝒅𝒚</m:t>
                        </m:r>
                      </m:num>
                      <m:den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f>
                      <m:f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endParaRPr lang="en-US" sz="2800" b="1" dirty="0"/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sz="28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</m:oMath>
                </a14:m>
                <a:r>
                  <a:rPr lang="en-US" sz="2800" b="1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sSup>
                              <m:sSupPr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  <m:sup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𝟓</m:t>
                            </m:r>
                          </m:den>
                        </m:f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num>
                      <m:den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  <m:f>
                      <m:f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num>
                      <m:den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𝟖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num>
                      <m:den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</m:oMath>
                </a14:m>
                <a:endParaRPr lang="en-US" sz="2800" b="1" dirty="0"/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US" sz="28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ad>
                      <m:radPr>
                        <m:degHide m:val="on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rad>
                  </m:oMath>
                </a14:m>
                <a:r>
                  <a:rPr lang="en-US" sz="2800" b="1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𝟐</m:t>
                        </m:r>
                        <m:rad>
                          <m:radPr>
                            <m:degHide m:val="on"/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rad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f>
                      <m:f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</m:sup>
                        </m:sSup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rad>
                      </m:den>
                    </m:f>
                  </m:oMath>
                </a14:m>
                <a:endParaRPr lang="en-US" sz="2800" b="1" dirty="0"/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US" sz="28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ad>
                          <m:rad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>
                            <m:r>
                              <m:rPr>
                                <m:brk m:alnAt="7"/>
                              </m:r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deg>
                          <m:e>
                            <m:sSup>
                              <m:sSupPr>
                                <m:ctrlP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sz="2800" b="1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𝒅𝒚</m:t>
                        </m:r>
                      </m:num>
                      <m:den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f>
                      <m:f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num>
                              <m:den>
                                <m: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den>
                            </m:f>
                          </m:sup>
                        </m:sSup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num>
                          <m:den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num>
                          <m:den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den>
                        </m:f>
                      </m:sup>
                    </m:sSup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ad>
                          <m:rad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>
                            <m:r>
                              <m:rPr>
                                <m:brk m:alnAt="7"/>
                              </m:r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deg>
                          <m:e>
                            <m:sSup>
                              <m:sSupPr>
                                <m:ctrlP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9600"/>
                <a:ext cx="9144000" cy="5178534"/>
              </a:xfrm>
              <a:prstGeom prst="rect">
                <a:avLst/>
              </a:prstGeom>
              <a:blipFill rotWithShape="0"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558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290149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Remark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Constant Multiple Rule and the Power Rule can be combined into one rule. </a:t>
                </a: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3200" b="1" dirty="0"/>
                  <a:t>The combination rule is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0" smtClean="0">
                              <a:latin typeface="Cambria Math"/>
                            </a:rPr>
                            <m:t>𝐝</m:t>
                          </m:r>
                        </m:num>
                        <m:den>
                          <m:r>
                            <a:rPr lang="en-US" sz="3200" b="1" i="0" smtClean="0">
                              <a:latin typeface="Cambria Math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/>
                            </a:rPr>
                            <m:t>𝒙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/>
                            </a:rPr>
                            <m:t>𝒄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/>
                                </a:rPr>
                                <m:t>𝒏</m:t>
                              </m:r>
                            </m:sup>
                          </m:sSup>
                        </m:e>
                      </m:d>
                      <m:r>
                        <a:rPr lang="en-US" sz="3200" b="1" i="1" smtClean="0">
                          <a:latin typeface="Cambria Math"/>
                        </a:rPr>
                        <m:t>=</m:t>
                      </m:r>
                      <m:r>
                        <a:rPr lang="en-US" sz="3200" b="1" i="1" smtClean="0">
                          <a:latin typeface="Cambria Math"/>
                        </a:rPr>
                        <m:t>𝒄𝒏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/>
                            </a:rPr>
                            <m:t>𝒏</m:t>
                          </m:r>
                          <m:r>
                            <a:rPr lang="en-US" sz="3200" b="1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290149"/>
              </a:xfrm>
              <a:prstGeom prst="rect">
                <a:avLst/>
              </a:prstGeom>
              <a:blipFill rotWithShape="0">
                <a:blip r:embed="rId2"/>
                <a:stretch>
                  <a:fillRect l="-1661" r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9861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820" y="0"/>
                <a:ext cx="9144000" cy="4602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6. Using Parentheses When Differentiating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3200" b="1" dirty="0"/>
                  <a:t>Find the derivative of each function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3200" b="1" dirty="0"/>
                  <a:t>			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sSup>
                          <m:s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3200" b="1" dirty="0"/>
                  <a:t>	     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</m:num>
                      <m:den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sSup>
                          <m:s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3200" b="1" dirty="0">
                    <a:solidFill>
                      <a:srgbClr val="00B050"/>
                    </a:solidFill>
                  </a:rPr>
                  <a:t>			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</m:num>
                      <m:den>
                        <m:sSup>
                          <m:s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4602478"/>
              </a:xfrm>
              <a:prstGeom prst="rect">
                <a:avLst/>
              </a:prstGeom>
              <a:blipFill rotWithShape="0">
                <a:blip r:embed="rId2"/>
                <a:stretch>
                  <a:fillRect l="-1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5343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068286"/>
            <a:ext cx="9144000" cy="22751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 Differentiation Rules and Rates of Change</a:t>
            </a:r>
          </a:p>
        </p:txBody>
      </p:sp>
    </p:spTree>
    <p:extLst>
      <p:ext uri="{BB962C8B-B14F-4D97-AF65-F5344CB8AC3E}">
        <p14:creationId xmlns:p14="http://schemas.microsoft.com/office/powerpoint/2010/main" val="2120094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778233"/>
                <a:ext cx="9144000" cy="5511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3200" b="1" dirty="0"/>
                  <a:t>The sum (or difference) of two differentiable functions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𝒇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𝒈</m:t>
                    </m:r>
                  </m:oMath>
                </a14:m>
                <a:r>
                  <a:rPr lang="en-US" sz="3200" b="1" dirty="0"/>
                  <a:t> is itself differentiable. </a:t>
                </a: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/>
                  <a:t>The derivative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𝒇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+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𝒈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3200" b="1" dirty="0"/>
                  <a:t>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𝒇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−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𝒈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3200" b="1" dirty="0"/>
                  <a:t>is the sum (or difference) of the derivatives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𝒇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𝒈</m:t>
                    </m:r>
                  </m:oMath>
                </a14:m>
                <a:r>
                  <a:rPr lang="en-US" sz="3200" b="1" dirty="0"/>
                  <a:t>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0" smtClean="0">
                            <a:latin typeface="Cambria Math"/>
                          </a:rPr>
                          <m:t>𝐝</m:t>
                        </m:r>
                      </m:num>
                      <m:den>
                        <m:r>
                          <a:rPr lang="en-US" sz="3200" b="1" i="0" smtClean="0">
                            <a:latin typeface="Cambria Math"/>
                          </a:rPr>
                          <m:t>𝐝</m:t>
                        </m:r>
                        <m:r>
                          <a:rPr lang="en-US" sz="3200" b="1" i="1" smtClean="0">
                            <a:latin typeface="Cambria Math"/>
                          </a:rPr>
                          <m:t>𝒙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/>
                          </a:rPr>
                          <m:t>𝒇</m:t>
                        </m:r>
                        <m:d>
                          <m:d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 smtClean="0">
                                <a:latin typeface="Cambria Math"/>
                              </a:rPr>
                              <m:t>𝒙</m:t>
                            </m:r>
                          </m:e>
                        </m:d>
                        <m:r>
                          <a:rPr lang="en-US" sz="3200" b="1" i="1" smtClean="0">
                            <a:latin typeface="Cambria Math"/>
                          </a:rPr>
                          <m:t>+</m:t>
                        </m:r>
                        <m:r>
                          <a:rPr lang="en-US" sz="3200" b="1" i="1" smtClean="0">
                            <a:latin typeface="Cambria Math"/>
                          </a:rPr>
                          <m:t>𝒈</m:t>
                        </m:r>
                        <m:r>
                          <a:rPr lang="en-US" sz="3200" b="1" i="1" smtClean="0">
                            <a:latin typeface="Cambria Math"/>
                          </a:rPr>
                          <m:t>(</m:t>
                        </m:r>
                        <m:r>
                          <a:rPr lang="en-US" sz="3200" b="1" i="1" smtClean="0">
                            <a:latin typeface="Cambria Math"/>
                          </a:rPr>
                          <m:t>𝒙</m:t>
                        </m:r>
                        <m:r>
                          <a:rPr lang="en-US" sz="3200" b="1" i="1" smtClean="0">
                            <a:latin typeface="Cambria Math"/>
                          </a:rPr>
                          <m:t>)</m:t>
                        </m:r>
                      </m:e>
                    </m:d>
                    <m:r>
                      <a:rPr lang="en-US" sz="3200" b="1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0" smtClean="0">
                            <a:latin typeface="Cambria Math"/>
                          </a:rPr>
                          <m:t>𝐝</m:t>
                        </m:r>
                      </m:num>
                      <m:den>
                        <m:r>
                          <a:rPr lang="en-US" sz="3200" b="1" i="0" smtClean="0">
                            <a:latin typeface="Cambria Math"/>
                          </a:rPr>
                          <m:t>𝐝</m:t>
                        </m:r>
                        <m:r>
                          <a:rPr lang="en-US" sz="3200" b="1" i="1" smtClean="0">
                            <a:latin typeface="Cambria Math"/>
                          </a:rPr>
                          <m:t>𝒙</m:t>
                        </m:r>
                      </m:den>
                    </m:f>
                    <m:r>
                      <a:rPr lang="en-US" sz="3200" b="1" i="1" smtClean="0"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0" smtClean="0">
                            <a:latin typeface="Cambria Math"/>
                          </a:rPr>
                          <m:t>𝐝</m:t>
                        </m:r>
                      </m:num>
                      <m:den>
                        <m:r>
                          <a:rPr lang="en-US" sz="3200" b="1" i="0" smtClean="0">
                            <a:latin typeface="Cambria Math"/>
                          </a:rPr>
                          <m:t>𝐝</m:t>
                        </m:r>
                        <m:r>
                          <a:rPr lang="en-US" sz="3200" b="1" i="1" smtClean="0">
                            <a:latin typeface="Cambria Math"/>
                          </a:rPr>
                          <m:t>𝒙</m:t>
                        </m:r>
                      </m:den>
                    </m:f>
                    <m:r>
                      <a:rPr lang="en-US" sz="3200" b="1" i="1" smtClean="0">
                        <a:latin typeface="Cambria Math"/>
                      </a:rPr>
                      <m:t>𝒈</m:t>
                    </m:r>
                    <m:r>
                      <a:rPr lang="en-US" sz="3200" b="1" i="1" smtClean="0">
                        <a:latin typeface="Cambria Math"/>
                      </a:rPr>
                      <m:t>(</m:t>
                    </m:r>
                    <m:r>
                      <a:rPr lang="en-US" sz="3200" b="1" i="1" smtClean="0">
                        <a:latin typeface="Cambria Math"/>
                      </a:rPr>
                      <m:t>𝒙</m:t>
                    </m:r>
                    <m:r>
                      <a:rPr lang="en-US" sz="3200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3200" b="1" dirty="0"/>
                  <a:t>               </a:t>
                </a:r>
                <a:r>
                  <a:rPr lang="en-US" sz="2800" b="1" dirty="0">
                    <a:solidFill>
                      <a:srgbClr val="7030A0"/>
                    </a:solidFill>
                  </a:rPr>
                  <a:t>Sum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0">
                            <a:latin typeface="Cambria Math"/>
                          </a:rPr>
                          <m:t>𝐝</m:t>
                        </m:r>
                      </m:num>
                      <m:den>
                        <m:r>
                          <a:rPr lang="en-US" sz="3200" b="1" i="0">
                            <a:latin typeface="Cambria Math"/>
                          </a:rPr>
                          <m:t>𝐝</m:t>
                        </m:r>
                        <m:r>
                          <a:rPr lang="en-US" sz="3200" b="1" i="1">
                            <a:latin typeface="Cambria Math"/>
                          </a:rPr>
                          <m:t>𝒙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latin typeface="Cambria Math"/>
                          </a:rPr>
                          <m:t>𝒇</m:t>
                        </m:r>
                        <m:d>
                          <m:d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>
                                <a:latin typeface="Cambria Math"/>
                              </a:rPr>
                              <m:t>𝒙</m:t>
                            </m:r>
                          </m:e>
                        </m:d>
                        <m:r>
                          <a:rPr lang="en-US" sz="3200" b="1" i="1" smtClean="0">
                            <a:latin typeface="Cambria Math"/>
                          </a:rPr>
                          <m:t>−</m:t>
                        </m:r>
                        <m:r>
                          <a:rPr lang="en-US" sz="3200" b="1" i="1">
                            <a:latin typeface="Cambria Math"/>
                          </a:rPr>
                          <m:t>𝒈</m:t>
                        </m:r>
                        <m:r>
                          <a:rPr lang="en-US" sz="3200" b="1" i="1">
                            <a:latin typeface="Cambria Math"/>
                          </a:rPr>
                          <m:t>(</m:t>
                        </m:r>
                        <m:r>
                          <a:rPr lang="en-US" sz="3200" b="1" i="1">
                            <a:latin typeface="Cambria Math"/>
                          </a:rPr>
                          <m:t>𝒙</m:t>
                        </m:r>
                        <m:r>
                          <a:rPr lang="en-US" sz="3200" b="1" i="1">
                            <a:latin typeface="Cambria Math"/>
                          </a:rPr>
                          <m:t>)</m:t>
                        </m:r>
                      </m:e>
                    </m:d>
                    <m:r>
                      <a:rPr lang="en-US" sz="3200" b="1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0">
                            <a:latin typeface="Cambria Math"/>
                          </a:rPr>
                          <m:t>𝐝</m:t>
                        </m:r>
                      </m:num>
                      <m:den>
                        <m:r>
                          <a:rPr lang="en-US" sz="3200" b="1" i="0">
                            <a:latin typeface="Cambria Math"/>
                          </a:rPr>
                          <m:t>𝐝</m:t>
                        </m:r>
                        <m:r>
                          <a:rPr lang="en-US" sz="3200" b="1" i="1">
                            <a:latin typeface="Cambria Math"/>
                          </a:rPr>
                          <m:t>𝒙</m:t>
                        </m:r>
                      </m:den>
                    </m:f>
                    <m:r>
                      <a:rPr lang="en-US" sz="3200" b="1" i="1"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0">
                            <a:latin typeface="Cambria Math"/>
                          </a:rPr>
                          <m:t>𝐝</m:t>
                        </m:r>
                      </m:num>
                      <m:den>
                        <m:r>
                          <a:rPr lang="en-US" sz="3200" b="1" i="0">
                            <a:latin typeface="Cambria Math"/>
                          </a:rPr>
                          <m:t>𝐝</m:t>
                        </m:r>
                        <m:r>
                          <a:rPr lang="en-US" sz="3200" b="1" i="1">
                            <a:latin typeface="Cambria Math"/>
                          </a:rPr>
                          <m:t>𝒙</m:t>
                        </m:r>
                      </m:den>
                    </m:f>
                    <m:r>
                      <a:rPr lang="en-US" sz="3200" b="1" i="1">
                        <a:latin typeface="Cambria Math"/>
                      </a:rPr>
                      <m:t>𝒈</m:t>
                    </m:r>
                    <m:r>
                      <a:rPr lang="en-US" sz="3200" b="1" i="1">
                        <a:latin typeface="Cambria Math"/>
                      </a:rPr>
                      <m:t>(</m:t>
                    </m:r>
                    <m:r>
                      <a:rPr lang="en-US" sz="3200" b="1" i="1">
                        <a:latin typeface="Cambria Math"/>
                      </a:rPr>
                      <m:t>𝒙</m:t>
                    </m:r>
                    <m:r>
                      <a:rPr lang="en-US" sz="3200" b="1" i="1">
                        <a:latin typeface="Cambria Math"/>
                      </a:rPr>
                      <m:t>)</m:t>
                    </m:r>
                  </m:oMath>
                </a14:m>
                <a:r>
                  <a:rPr lang="en-US" sz="3200" b="1" dirty="0"/>
                  <a:t>     </a:t>
                </a:r>
                <a:r>
                  <a:rPr lang="en-US" sz="2800" b="1" dirty="0">
                    <a:solidFill>
                      <a:srgbClr val="7030A0"/>
                    </a:solidFill>
                  </a:rPr>
                  <a:t>Difference</a:t>
                </a:r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8233"/>
                <a:ext cx="9144000" cy="5511124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Sum and Difference Rule</a:t>
            </a:r>
          </a:p>
        </p:txBody>
      </p:sp>
    </p:spTree>
    <p:extLst>
      <p:ext uri="{BB962C8B-B14F-4D97-AF65-F5344CB8AC3E}">
        <p14:creationId xmlns:p14="http://schemas.microsoft.com/office/powerpoint/2010/main" val="692973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5078313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Remark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Sum and Difference Rules can be extended to any finite number of functions. </a:t>
                </a: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3200" b="1" dirty="0"/>
                  <a:t>For instance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if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𝑭</m:t>
                      </m:r>
                      <m:d>
                        <m:dPr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𝒈</m:t>
                      </m:r>
                      <m:d>
                        <m:dPr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𝒉</m:t>
                      </m:r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𝒙</m:t>
                      </m:r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then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𝑭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sz="3200" b="1" i="1">
                          <a:latin typeface="Cambria Math"/>
                        </a:rPr>
                        <m:t>=</m:t>
                      </m:r>
                      <m:r>
                        <a:rPr lang="en-US" sz="3200" b="1" i="1">
                          <a:latin typeface="Cambria Math"/>
                        </a:rPr>
                        <m:t>𝒇</m:t>
                      </m:r>
                      <m:r>
                        <a:rPr lang="en-US" sz="3200" b="1" i="1" smtClean="0">
                          <a:latin typeface="Cambria Math"/>
                        </a:rPr>
                        <m:t>′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sz="3200" b="1" i="1">
                          <a:latin typeface="Cambria Math"/>
                        </a:rPr>
                        <m:t>+</m:t>
                      </m:r>
                      <m:r>
                        <a:rPr lang="en-US" sz="3200" b="1" i="1">
                          <a:latin typeface="Cambria Math"/>
                        </a:rPr>
                        <m:t>𝒈</m:t>
                      </m:r>
                      <m:r>
                        <a:rPr lang="en-US" sz="3200" b="1" i="1" smtClean="0">
                          <a:latin typeface="Cambria Math"/>
                        </a:rPr>
                        <m:t>′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sz="3200" b="1" i="1">
                          <a:latin typeface="Cambria Math"/>
                        </a:rPr>
                        <m:t>−</m:t>
                      </m:r>
                      <m:r>
                        <a:rPr lang="en-US" sz="3200" b="1" i="1">
                          <a:latin typeface="Cambria Math"/>
                        </a:rPr>
                        <m:t>𝒉</m:t>
                      </m:r>
                      <m:r>
                        <a:rPr lang="en-US" sz="3200" b="1" i="1" smtClean="0">
                          <a:latin typeface="Cambria Math"/>
                        </a:rPr>
                        <m:t>′</m:t>
                      </m:r>
                      <m:r>
                        <a:rPr lang="en-US" sz="3200" b="1" i="1">
                          <a:latin typeface="Cambria Math"/>
                        </a:rPr>
                        <m:t>(</m:t>
                      </m:r>
                      <m:r>
                        <a:rPr lang="en-US" sz="3200" b="1" i="1">
                          <a:latin typeface="Cambria Math"/>
                        </a:rPr>
                        <m:t>𝒙</m:t>
                      </m:r>
                      <m:r>
                        <a:rPr lang="en-US" sz="3200" b="1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078313"/>
              </a:xfrm>
              <a:prstGeom prst="rect">
                <a:avLst/>
              </a:prstGeom>
              <a:blipFill rotWithShape="0">
                <a:blip r:embed="rId2"/>
                <a:stretch>
                  <a:fillRect l="-1661" r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5664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707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7. Using the Sum and Difference Rules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C00000"/>
                    </a:solidFill>
                  </a:rPr>
                  <a:t>Function</a:t>
                </a:r>
                <a:r>
                  <a:rPr lang="en-US" sz="3200" b="1" dirty="0"/>
                  <a:t>					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Derivative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2800" b="1" dirty="0"/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800" b="1" dirty="0"/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p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𝟑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800" b="1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endParaRPr lang="en-US" sz="2800" b="1" i="1" dirty="0"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2800" b="1" dirty="0"/>
                  <a:t>								   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07938"/>
              </a:xfrm>
              <a:prstGeom prst="rect">
                <a:avLst/>
              </a:prstGeom>
              <a:blipFill rotWithShape="0">
                <a:blip r:embed="rId2"/>
                <a:stretch>
                  <a:fillRect l="-1800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805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542932"/>
                <a:ext cx="9144000" cy="2047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chemeClr val="tx1"/>
                    </a:solidFill>
                  </a:rPr>
                  <a:t>You have already studied the following limits: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𝒙</m:t>
                              </m:r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→</m:t>
                              </m:r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∆</m:t>
                                  </m:r>
                                  <m: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den>
                          </m:f>
                        </m:e>
                      </m:func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𝟏</m:t>
                      </m:r>
                      <m:r>
                        <a:rPr lang="en-US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;     </m:t>
                      </m:r>
                      <m:func>
                        <m:funcPr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𝒙</m:t>
                              </m:r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→</m:t>
                              </m:r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𝟏</m:t>
                              </m:r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∆</m:t>
                                  </m:r>
                                  <m: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den>
                          </m:f>
                        </m:e>
                      </m:func>
                      <m:r>
                        <a:rPr lang="en-US" sz="2800" b="1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42932"/>
                <a:ext cx="9144000" cy="2047868"/>
              </a:xfrm>
              <a:prstGeom prst="rect">
                <a:avLst/>
              </a:prstGeom>
              <a:blipFill rotWithShape="0"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Derivatives of Trigonometric Functions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895600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These two limits can be used to prove differentiation rules for the sine and cosine functions.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5220683"/>
                <a:ext cx="9144000" cy="1027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dirty="0" smtClean="0">
                              <a:latin typeface="Cambria Math"/>
                            </a:rPr>
                            <m:t>𝒅</m:t>
                          </m:r>
                        </m:num>
                        <m:den>
                          <m:r>
                            <a:rPr lang="en-US" sz="3200" b="1" i="1" dirty="0" smtClean="0">
                              <a:latin typeface="Cambria Math"/>
                            </a:rPr>
                            <m:t>𝒅𝒙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dirty="0" smtClean="0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3200" b="1" i="1" dirty="0" smtClean="0">
                                  <a:latin typeface="Cambria Math"/>
                                </a:rPr>
                                <m:t>𝒙</m:t>
                              </m:r>
                            </m:e>
                          </m:func>
                        </m:e>
                      </m:d>
                      <m:r>
                        <a:rPr lang="en-US" sz="3200" b="1" i="1" dirty="0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sz="3200" b="1" i="1" dirty="0" smtClean="0">
                              <a:latin typeface="Cambria Math"/>
                            </a:rPr>
                            <m:t>𝒙</m:t>
                          </m:r>
                        </m:e>
                      </m:func>
                      <m:r>
                        <a:rPr lang="en-US" sz="3200" b="1" i="0" dirty="0" smtClean="0">
                          <a:latin typeface="Cambria Math" panose="02040503050406030204" pitchFamily="18" charset="0"/>
                        </a:rPr>
                        <m:t>;    </m:t>
                      </m:r>
                      <m:f>
                        <m:fPr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𝒅</m:t>
                          </m:r>
                        </m:num>
                        <m:den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𝒅𝒙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</m:func>
                        </m:e>
                      </m:d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</m:func>
                    </m:oMath>
                  </m:oMathPara>
                </a14:m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20683"/>
                <a:ext cx="9144000" cy="102771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25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This differentiation rule is shown graphically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196405"/>
                <a:ext cx="4953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Note that for each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slope of the </a:t>
                </a:r>
                <a:r>
                  <a:rPr lang="en-US" sz="3200" b="1" dirty="0">
                    <a:solidFill>
                      <a:srgbClr val="002060"/>
                    </a:solidFill>
                  </a:rPr>
                  <a:t>sine </a:t>
                </a:r>
                <a:r>
                  <a:rPr lang="en-US" sz="3200" b="1" dirty="0"/>
                  <a:t>curve is equal to the value of the </a:t>
                </a:r>
                <a:r>
                  <a:rPr lang="en-US" sz="3200" b="1" dirty="0">
                    <a:solidFill>
                      <a:srgbClr val="002060"/>
                    </a:solidFill>
                  </a:rPr>
                  <a:t>cosine</a:t>
                </a:r>
                <a:r>
                  <a:rPr lang="en-US" sz="3200" b="1" dirty="0"/>
                  <a:t>.</a:t>
                </a:r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96405"/>
                <a:ext cx="4953000" cy="3046988"/>
              </a:xfrm>
              <a:prstGeom prst="rect">
                <a:avLst/>
              </a:prstGeom>
              <a:blipFill rotWithShape="0">
                <a:blip r:embed="rId3"/>
                <a:stretch>
                  <a:fillRect l="-3075" r="-2952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036452"/>
            <a:ext cx="3810000" cy="581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369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820" y="0"/>
                <a:ext cx="9144000" cy="4849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8. Derivatives Involving Sines and Cosines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C00000"/>
                    </a:solidFill>
                  </a:rPr>
                  <a:t>Function</a:t>
                </a:r>
                <a:r>
                  <a:rPr lang="en-US" sz="3200" b="1" dirty="0"/>
                  <a:t>				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Derivative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func>
                      <m:func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func>
                  </m:oMath>
                </a14:m>
                <a:r>
                  <a:rPr lang="en-US" sz="3200" b="1" dirty="0"/>
                  <a:t>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func>
                      <m:func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func>
                  </m:oMath>
                </a14:m>
                <a:endParaRPr lang="en-US" sz="3200" b="1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func>
                      <m:func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func>
                  </m:oMath>
                </a14:m>
                <a:r>
                  <a:rPr lang="en-US" sz="3200" b="1" dirty="0"/>
                  <a:t>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func>
                      <m:func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func>
                  </m:oMath>
                </a14:m>
                <a:endParaRPr lang="en-US" sz="3200" b="1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3200" b="1" dirty="0"/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func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4849148"/>
              </a:xfrm>
              <a:prstGeom prst="rect">
                <a:avLst/>
              </a:prstGeom>
              <a:blipFill rotWithShape="0">
                <a:blip r:embed="rId2"/>
                <a:stretch>
                  <a:fillRect l="-1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5658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33154"/>
            <a:ext cx="9144000" cy="386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You have seen how the derivative is used to determine slope. 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en-US" sz="3200" b="1" dirty="0"/>
              <a:t>The derivative can also be used to determine the rate of change of one variable with respect to another.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Rates of Change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4807277"/>
            <a:ext cx="9144000" cy="1494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Applications involving rates of change occur in a wide variety of fields.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3628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4448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A few examples are 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population growth rates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production rates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water flow rates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velocity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acceleration.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625081"/>
            <a:ext cx="9144000" cy="2232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A common use for rate of change is to describe the motion of an object moving in a straight line. </a:t>
            </a:r>
          </a:p>
        </p:txBody>
      </p:sp>
    </p:spTree>
    <p:extLst>
      <p:ext uri="{BB962C8B-B14F-4D97-AF65-F5344CB8AC3E}">
        <p14:creationId xmlns:p14="http://schemas.microsoft.com/office/powerpoint/2010/main" val="88113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such problems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it is customary to use either a horizontal or a vertical line with a designated origin to represent the line of motion.</a:t>
                </a:r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0" y="2667000"/>
            <a:ext cx="9144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On such lines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movement to the right (or upward) is considered to be in the positive direction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;</a:t>
            </a:r>
            <a:r>
              <a:rPr lang="en-US" sz="3200" b="1" dirty="0"/>
              <a:t> </a:t>
            </a:r>
          </a:p>
          <a:p>
            <a:pPr algn="just">
              <a:lnSpc>
                <a:spcPct val="150000"/>
              </a:lnSpc>
            </a:pPr>
            <a:r>
              <a:rPr lang="en-US" sz="3200" b="1" dirty="0"/>
              <a:t>and movement to the left (or downward) is considered to be in the negative direction.</a:t>
            </a:r>
          </a:p>
        </p:txBody>
      </p:sp>
    </p:spTree>
    <p:extLst>
      <p:ext uri="{BB962C8B-B14F-4D97-AF65-F5344CB8AC3E}">
        <p14:creationId xmlns:p14="http://schemas.microsoft.com/office/powerpoint/2010/main" val="84726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function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𝒔</m:t>
                    </m:r>
                  </m:oMath>
                </a14:m>
                <a:r>
                  <a:rPr lang="en-US" sz="3200" b="1" dirty="0"/>
                  <a:t> that gives the position (relative to the origin) of an object as a function of time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𝒕</m:t>
                    </m:r>
                  </m:oMath>
                </a14:m>
                <a:r>
                  <a:rPr lang="en-US" sz="3200" b="1" dirty="0"/>
                  <a:t> is called a 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position function</a:t>
                </a:r>
                <a:r>
                  <a:rPr lang="en-US" sz="3200" b="1" dirty="0"/>
                  <a:t>.</a:t>
                </a:r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467887"/>
                <a:ext cx="9144000" cy="4205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2800" b="1" dirty="0"/>
                  <a:t>If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over a period of time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𝒕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the object changes its position by the amount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𝒔</m:t>
                    </m:r>
                    <m:r>
                      <a:rPr lang="en-US" sz="2800" b="1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2800" b="1" i="1" smtClean="0">
                        <a:latin typeface="Cambria Math"/>
                        <a:ea typeface="Cambria Math"/>
                      </a:rPr>
                      <m:t>𝒔</m:t>
                    </m:r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/>
                            <a:ea typeface="Cambria Math"/>
                          </a:rPr>
                          <m:t>𝒕</m:t>
                        </m:r>
                        <m:r>
                          <a:rPr lang="en-US" sz="2800" b="1" i="1" smtClean="0">
                            <a:latin typeface="Cambria Math"/>
                            <a:ea typeface="Cambria Math"/>
                          </a:rPr>
                          <m:t>+∆</m:t>
                        </m:r>
                        <m:r>
                          <a:rPr lang="en-US" sz="2800" b="1" i="1" smtClean="0">
                            <a:latin typeface="Cambria Math"/>
                            <a:ea typeface="Cambria Math"/>
                          </a:rPr>
                          <m:t>𝒕</m:t>
                        </m:r>
                      </m:e>
                    </m:d>
                    <m:r>
                      <a:rPr lang="en-US" sz="2800" b="1" i="1" smtClean="0">
                        <a:latin typeface="Cambria Math"/>
                        <a:ea typeface="Cambria Math"/>
                      </a:rPr>
                      <m:t>−</m:t>
                    </m:r>
                    <m:r>
                      <a:rPr lang="en-US" sz="2800" b="1" i="1" smtClean="0">
                        <a:latin typeface="Cambria Math"/>
                        <a:ea typeface="Cambria Math"/>
                      </a:rPr>
                      <m:t>𝒔</m:t>
                    </m:r>
                    <m:r>
                      <a:rPr lang="en-US" sz="2800" b="1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2800" b="1" i="1" smtClean="0">
                        <a:latin typeface="Cambria Math"/>
                        <a:ea typeface="Cambria Math"/>
                      </a:rPr>
                      <m:t>𝒕</m:t>
                    </m:r>
                    <m:r>
                      <a:rPr lang="en-US" sz="2800" b="1" i="1" smtClean="0">
                        <a:latin typeface="Cambria Math"/>
                        <a:ea typeface="Cambria Math"/>
                      </a:rPr>
                      <m:t>),</m:t>
                    </m:r>
                  </m:oMath>
                </a14:m>
                <a:r>
                  <a:rPr lang="en-US" sz="2800" b="1" dirty="0"/>
                  <a:t> then by</a:t>
                </a:r>
              </a:p>
              <a:p>
                <a:pPr algn="just"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latin typeface="Cambria Math"/>
                        </a:rPr>
                        <m:t>𝐑𝐚𝐭𝐞</m:t>
                      </m:r>
                      <m:r>
                        <a:rPr lang="en-US" sz="2800" b="1" i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0" smtClean="0">
                              <a:latin typeface="Cambria Math"/>
                            </a:rPr>
                            <m:t>𝐝𝐢𝐬𝐭𝐚𝐧𝐜𝐞</m:t>
                          </m:r>
                        </m:num>
                        <m:den>
                          <m:r>
                            <a:rPr lang="en-US" sz="2800" b="1" i="0" smtClean="0">
                              <a:latin typeface="Cambria Math"/>
                            </a:rPr>
                            <m:t>𝐭𝐢𝐦𝐞</m:t>
                          </m:r>
                        </m:den>
                      </m:f>
                    </m:oMath>
                  </m:oMathPara>
                </a14:m>
                <a:endParaRPr lang="en-US" sz="2800" b="1" dirty="0"/>
              </a:p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2800" b="1" dirty="0"/>
                  <a:t>the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average velocity</a:t>
                </a:r>
                <a:r>
                  <a:rPr lang="en-US" sz="2800" b="1" dirty="0"/>
                  <a:t> is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0" smtClean="0">
                              <a:latin typeface="Cambria Math"/>
                            </a:rPr>
                            <m:t>𝐜𝐡𝐚𝐧𝐠𝐞</m:t>
                          </m:r>
                          <m:r>
                            <a:rPr lang="en-US" sz="2800" b="1" i="0" smtClean="0">
                              <a:latin typeface="Cambria Math"/>
                            </a:rPr>
                            <m:t> </m:t>
                          </m:r>
                          <m:r>
                            <a:rPr lang="en-US" sz="2800" b="1" i="0" smtClean="0">
                              <a:latin typeface="Cambria Math"/>
                            </a:rPr>
                            <m:t>𝐢𝐧</m:t>
                          </m:r>
                          <m:r>
                            <a:rPr lang="en-US" sz="2800" b="1" i="0" smtClean="0">
                              <a:latin typeface="Cambria Math"/>
                            </a:rPr>
                            <m:t> </m:t>
                          </m:r>
                          <m:r>
                            <a:rPr lang="en-US" sz="2800" b="1" i="0" smtClean="0">
                              <a:latin typeface="Cambria Math"/>
                            </a:rPr>
                            <m:t>𝐝𝐢𝐬𝐭𝐚𝐧𝐜𝐞</m:t>
                          </m:r>
                        </m:num>
                        <m:den>
                          <m:r>
                            <a:rPr lang="en-US" sz="2800" b="1" i="0" smtClean="0">
                              <a:latin typeface="Cambria Math"/>
                            </a:rPr>
                            <m:t>𝐜𝐡𝐚𝐧𝐠𝐞</m:t>
                          </m:r>
                          <m:r>
                            <a:rPr lang="en-US" sz="2800" b="1" i="0" smtClean="0">
                              <a:latin typeface="Cambria Math"/>
                            </a:rPr>
                            <m:t> </m:t>
                          </m:r>
                          <m:r>
                            <a:rPr lang="en-US" sz="2800" b="1" i="0" smtClean="0">
                              <a:latin typeface="Cambria Math"/>
                            </a:rPr>
                            <m:t>𝐢𝐧</m:t>
                          </m:r>
                          <m:r>
                            <a:rPr lang="en-US" sz="2800" b="1" i="0" smtClean="0">
                              <a:latin typeface="Cambria Math"/>
                            </a:rPr>
                            <m:t> </m:t>
                          </m:r>
                          <m:r>
                            <a:rPr lang="en-US" sz="2800" b="1" i="0" smtClean="0">
                              <a:latin typeface="Cambria Math"/>
                            </a:rPr>
                            <m:t>𝐭𝐢𝐦𝐞</m:t>
                          </m:r>
                        </m:den>
                      </m:f>
                      <m:r>
                        <a:rPr lang="en-US" sz="2800" b="1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en-US" sz="2800" b="1" i="1" smtClean="0">
                              <a:latin typeface="Cambria Math"/>
                            </a:rPr>
                            <m:t>𝒔</m:t>
                          </m:r>
                        </m:num>
                        <m:den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en-US" sz="2800" b="1" i="1" smtClean="0">
                              <a:latin typeface="Cambria Math"/>
                            </a:rPr>
                            <m:t>𝒕</m:t>
                          </m:r>
                        </m:den>
                      </m:f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67887"/>
                <a:ext cx="9144000" cy="4205575"/>
              </a:xfrm>
              <a:prstGeom prst="rect">
                <a:avLst/>
              </a:prstGeom>
              <a:blipFill rotWithShape="0">
                <a:blip r:embed="rId3"/>
                <a:stretch>
                  <a:fillRect l="-1333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1488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0"/>
            <a:ext cx="91440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Outline</a:t>
            </a:r>
          </a:p>
          <a:p>
            <a:pPr algn="just">
              <a:lnSpc>
                <a:spcPct val="150000"/>
              </a:lnSpc>
            </a:pPr>
            <a:endParaRPr lang="en-US" sz="3200" b="1" dirty="0"/>
          </a:p>
          <a:p>
            <a:pPr algn="just">
              <a:lnSpc>
                <a:spcPct val="150000"/>
              </a:lnSpc>
            </a:pPr>
            <a:r>
              <a:rPr lang="en-US" sz="3200" b="1" dirty="0"/>
              <a:t>In this lecture you will be introduced to several differentiation rules that allow you to find derivatives without the direct use of the limit definition.</a:t>
            </a:r>
          </a:p>
        </p:txBody>
      </p:sp>
    </p:spTree>
    <p:extLst>
      <p:ext uri="{BB962C8B-B14F-4D97-AF65-F5344CB8AC3E}">
        <p14:creationId xmlns:p14="http://schemas.microsoft.com/office/powerpoint/2010/main" val="26299169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1219200"/>
                <a:ext cx="9144000" cy="2199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800" b="1" dirty="0"/>
                  <a:t>If a billiard ball is dropped from a height of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𝟏𝟎𝟎</m:t>
                    </m:r>
                  </m:oMath>
                </a14:m>
                <a:r>
                  <a:rPr lang="en-US" sz="2800" b="1" dirty="0"/>
                  <a:t> feet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its height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sz="2800" b="1" dirty="0"/>
                  <a:t> at time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/>
                      </a:rPr>
                      <m:t>𝒕</m:t>
                    </m:r>
                  </m:oMath>
                </a14:m>
                <a:r>
                  <a:rPr lang="en-US" sz="2800" b="1" dirty="0"/>
                  <a:t> is given by the position function</a:t>
                </a:r>
              </a:p>
              <a:p>
                <a:pPr algn="ctr">
                  <a:lnSpc>
                    <a:spcPct val="15000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𝒔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=−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𝟏𝟔</m:t>
                    </m:r>
                    <m:sSup>
                      <m:sSup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𝒕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𝟏𝟎𝟎</m:t>
                    </m:r>
                  </m:oMath>
                </a14:m>
                <a:r>
                  <a:rPr lang="en-US" sz="2800" b="1" dirty="0">
                    <a:solidFill>
                      <a:schemeClr val="tx1"/>
                    </a:solidFill>
                  </a:rPr>
                  <a:t>   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Position function</a:t>
                </a:r>
                <a:endParaRPr lang="en-US" sz="2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19200"/>
                <a:ext cx="9144000" cy="2199833"/>
              </a:xfrm>
              <a:prstGeom prst="rect">
                <a:avLst/>
              </a:prstGeom>
              <a:blipFill rotWithShape="0">
                <a:blip r:embed="rId2"/>
                <a:stretch>
                  <a:fillRect l="-1333" r="-533" b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339405"/>
                <a:ext cx="91440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800" b="1" dirty="0"/>
                  <a:t>where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sz="2800" b="1" dirty="0"/>
                  <a:t> is measured in feet and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28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800" b="1" dirty="0"/>
                  <a:t>is measured in seconds.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39405"/>
                <a:ext cx="9144000" cy="1384995"/>
              </a:xfrm>
              <a:prstGeom prst="rect">
                <a:avLst/>
              </a:prstGeom>
              <a:blipFill rotWithShape="0">
                <a:blip r:embed="rId3"/>
                <a:stretch>
                  <a:fillRect l="-1333" r="-1333" b="-6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0" y="0"/>
            <a:ext cx="9144000" cy="1248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9. Finding Average Velocity of a </a:t>
            </a:r>
          </a:p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Falling Object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4826675"/>
                <a:ext cx="9144000" cy="20313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800" b="1" dirty="0"/>
                  <a:t>Find the average velocity over each of the following time intervals: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28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b="1" dirty="0"/>
                  <a:t>			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28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b="1" dirty="0"/>
                  <a:t>		        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8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826675"/>
                <a:ext cx="9144000" cy="2031325"/>
              </a:xfrm>
              <a:prstGeom prst="rect">
                <a:avLst/>
              </a:prstGeom>
              <a:blipFill rotWithShape="0">
                <a:blip r:embed="rId4"/>
                <a:stretch>
                  <a:fillRect l="-1333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805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487960"/>
                <a:ext cx="9144000" cy="37792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28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/>
                  <a:t> For the interval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/>
                      </a:rPr>
                      <m:t>[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/>
                      </a:rPr>
                      <m:t>𝟏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/>
                      </a:rPr>
                      <m:t>,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/>
                      </a:rPr>
                      <m:t>𝟐</m:t>
                    </m:r>
                    <m:r>
                      <a:rPr lang="en-US" sz="2800" b="1" i="1" smtClean="0">
                        <a:latin typeface="Cambria Math"/>
                      </a:rPr>
                      <m:t>]</m:t>
                    </m:r>
                  </m:oMath>
                </a14:m>
                <a:r>
                  <a:rPr lang="en-US" sz="2800" b="1" dirty="0"/>
                  <a:t> the object falls from a height of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/>
                      </a:rPr>
                      <m:t>𝒔</m:t>
                    </m:r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/>
                          </a:rPr>
                          <m:t>𝟏</m:t>
                        </m:r>
                      </m:e>
                    </m:d>
                    <m:r>
                      <a:rPr lang="en-US" sz="2800" b="1" i="1" smtClean="0">
                        <a:latin typeface="Cambria Math"/>
                      </a:rPr>
                      <m:t>=−</m:t>
                    </m:r>
                    <m:r>
                      <a:rPr lang="en-US" sz="2800" b="1" i="1" smtClean="0">
                        <a:latin typeface="Cambria Math"/>
                      </a:rPr>
                      <m:t>𝟏𝟔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 i="1" smtClean="0">
                                <a:latin typeface="Cambria Math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sz="2800" b="1" i="1" smtClean="0"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sz="2800" b="1" i="1" smtClean="0">
                        <a:latin typeface="Cambria Math"/>
                      </a:rPr>
                      <m:t>+</m:t>
                    </m:r>
                    <m:r>
                      <a:rPr lang="en-US" sz="2800" b="1" i="1" smtClean="0">
                        <a:latin typeface="Cambria Math"/>
                      </a:rPr>
                      <m:t>𝟏𝟎𝟎</m:t>
                    </m:r>
                    <m:r>
                      <a:rPr lang="en-US" sz="2800" b="1" i="1" smtClean="0">
                        <a:latin typeface="Cambria Math"/>
                      </a:rPr>
                      <m:t>=</m:t>
                    </m:r>
                    <m:r>
                      <a:rPr lang="en-US" sz="2800" b="1" i="1" smtClean="0">
                        <a:latin typeface="Cambria Math"/>
                      </a:rPr>
                      <m:t>𝟖𝟒</m:t>
                    </m:r>
                  </m:oMath>
                </a14:m>
                <a:r>
                  <a:rPr lang="en-US" sz="2800" b="1" dirty="0"/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2800" b="1" dirty="0"/>
                  <a:t>feet to a height of 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/>
                        </a:rPr>
                        <m:t>𝒔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/>
                            </a:rPr>
                            <m:t>𝟐</m:t>
                          </m:r>
                        </m:e>
                      </m:d>
                      <m:r>
                        <a:rPr lang="en-US" sz="2800" b="1" i="1" smtClean="0">
                          <a:latin typeface="Cambria Math"/>
                        </a:rPr>
                        <m:t>=−</m:t>
                      </m:r>
                      <m:r>
                        <a:rPr lang="en-US" sz="2800" b="1" i="1" smtClean="0">
                          <a:latin typeface="Cambria Math"/>
                        </a:rPr>
                        <m:t>𝟏𝟔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/>
                                </a:rPr>
                                <m:t>𝟐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latin typeface="Cambria Math"/>
                        </a:rPr>
                        <m:t>+</m:t>
                      </m:r>
                      <m:r>
                        <a:rPr lang="en-US" sz="2800" b="1" i="1" smtClean="0">
                          <a:latin typeface="Cambria Math"/>
                        </a:rPr>
                        <m:t>𝟏𝟎𝟎</m:t>
                      </m:r>
                      <m:r>
                        <a:rPr lang="en-US" sz="2800" b="1" i="1" smtClean="0">
                          <a:latin typeface="Cambria Math"/>
                        </a:rPr>
                        <m:t>=</m:t>
                      </m:r>
                      <m:r>
                        <a:rPr lang="en-US" sz="2800" b="1" i="1" smtClean="0">
                          <a:latin typeface="Cambria Math"/>
                        </a:rPr>
                        <m:t>𝟑𝟔</m:t>
                      </m:r>
                    </m:oMath>
                  </m:oMathPara>
                </a14:m>
                <a:endParaRPr lang="en-US" sz="28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2800" b="1" dirty="0"/>
                  <a:t>feet.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87960"/>
                <a:ext cx="9144000" cy="3779240"/>
              </a:xfrm>
              <a:prstGeom prst="rect">
                <a:avLst/>
              </a:prstGeom>
              <a:blipFill rotWithShape="0">
                <a:blip r:embed="rId2"/>
                <a:stretch>
                  <a:fillRect l="-1333" r="-1333" b="-1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4648200"/>
                <a:ext cx="9144000" cy="1672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800" b="1" dirty="0"/>
                  <a:t>The average velocity is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en-US" sz="2800" b="1" i="1">
                            <a:latin typeface="Cambria Math"/>
                          </a:rPr>
                          <m:t>𝒔</m:t>
                        </m:r>
                      </m:num>
                      <m:den>
                        <m:r>
                          <a:rPr lang="en-US" sz="2800" b="1" i="1"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en-US" sz="2800" b="1" i="1">
                            <a:latin typeface="Cambria Math"/>
                          </a:rPr>
                          <m:t>𝒕</m:t>
                        </m:r>
                      </m:den>
                    </m:f>
                    <m:r>
                      <a:rPr lang="en-US" sz="2800" b="1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>
                            <a:latin typeface="Cambria Math"/>
                          </a:rPr>
                          <m:t>𝟑𝟔</m:t>
                        </m:r>
                        <m:r>
                          <a:rPr lang="en-US" sz="2800" b="1" i="1">
                            <a:latin typeface="Cambria Math"/>
                          </a:rPr>
                          <m:t>−</m:t>
                        </m:r>
                        <m:r>
                          <a:rPr lang="en-US" sz="2800" b="1" i="1">
                            <a:latin typeface="Cambria Math"/>
                          </a:rPr>
                          <m:t>𝟖𝟒</m:t>
                        </m:r>
                      </m:num>
                      <m:den>
                        <m:r>
                          <a:rPr lang="en-US" sz="2800" b="1" i="1">
                            <a:latin typeface="Cambria Math"/>
                          </a:rPr>
                          <m:t>𝟐</m:t>
                        </m:r>
                        <m:r>
                          <a:rPr lang="en-US" sz="2800" b="1" i="1">
                            <a:latin typeface="Cambria Math"/>
                          </a:rPr>
                          <m:t>−</m:t>
                        </m:r>
                        <m:r>
                          <a:rPr lang="en-US" sz="2800" b="1" i="1">
                            <a:latin typeface="Cambria Math"/>
                          </a:rPr>
                          <m:t>𝟏</m:t>
                        </m:r>
                      </m:den>
                    </m:f>
                    <m:r>
                      <a:rPr lang="en-US" sz="2800" b="1" i="1">
                        <a:latin typeface="Cambria Math"/>
                      </a:rPr>
                      <m:t>=−</m:t>
                    </m:r>
                    <m:f>
                      <m:f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>
                            <a:latin typeface="Cambria Math"/>
                          </a:rPr>
                          <m:t>𝟒𝟖</m:t>
                        </m:r>
                      </m:num>
                      <m:den>
                        <m:r>
                          <a:rPr lang="en-US" sz="2800" b="1" i="1">
                            <a:latin typeface="Cambria Math"/>
                          </a:rPr>
                          <m:t>𝟏</m:t>
                        </m:r>
                      </m:den>
                    </m:f>
                    <m:r>
                      <a:rPr lang="en-US" sz="2800" b="1" i="1">
                        <a:latin typeface="Cambria Math"/>
                      </a:rPr>
                      <m:t>=−</m:t>
                    </m:r>
                    <m:r>
                      <a:rPr lang="en-US" sz="2800" b="1" i="1">
                        <a:latin typeface="Cambria Math"/>
                      </a:rPr>
                      <m:t>𝟒𝟖</m:t>
                    </m:r>
                  </m:oMath>
                </a14:m>
                <a:r>
                  <a:rPr lang="en-US" sz="2800" b="1" dirty="0"/>
                  <a:t>   </a:t>
                </a:r>
                <a:r>
                  <a:rPr lang="en-US" sz="2800" b="1" dirty="0">
                    <a:solidFill>
                      <a:srgbClr val="7030A0"/>
                    </a:solidFill>
                  </a:rPr>
                  <a:t>feet per second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48200"/>
                <a:ext cx="9144000" cy="1672189"/>
              </a:xfrm>
              <a:prstGeom prst="rect">
                <a:avLst/>
              </a:prstGeom>
              <a:blipFill rotWithShape="0">
                <a:blip r:embed="rId3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82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21940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2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(continued)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53340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Note that the average velocity is negative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indicating that the object is moving downward.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3400"/>
                <a:ext cx="9144000" cy="1569660"/>
              </a:xfrm>
              <a:prstGeom prst="rect">
                <a:avLst/>
              </a:prstGeom>
              <a:blipFill rotWithShape="0">
                <a:blip r:embed="rId2"/>
                <a:stretch>
                  <a:fillRect l="-1667" r="-733" b="-70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2514600"/>
                <a:ext cx="9144000" cy="3363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For the interval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latin typeface="Cambria Math"/>
                      </a:rPr>
                      <m:t>[</m:t>
                    </m:r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/>
                      </a:rPr>
                      <m:t>𝟏</m:t>
                    </m:r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/>
                      </a:rPr>
                      <m:t>,</m:t>
                    </m:r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/>
                      </a:rPr>
                      <m:t>𝟏</m:t>
                    </m:r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/>
                      </a:rPr>
                      <m:t>.</m:t>
                    </m:r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/>
                      </a:rPr>
                      <m:t>𝟓</m:t>
                    </m:r>
                    <m:r>
                      <a:rPr lang="en-US" sz="3200" b="1" i="0" smtClean="0">
                        <a:latin typeface="Cambria Math"/>
                      </a:rPr>
                      <m:t>]</m:t>
                    </m:r>
                  </m:oMath>
                </a14:m>
                <a:r>
                  <a:rPr lang="en-US" sz="3200" b="1" dirty="0"/>
                  <a:t> the object falls from a height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𝟖𝟒</m:t>
                    </m:r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="1" dirty="0"/>
                  <a:t>feet to a height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𝟔𝟒</m:t>
                    </m:r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="1" dirty="0"/>
                  <a:t>feet.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average velocity is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0"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en-US" sz="3200" b="1" i="0">
                            <a:latin typeface="Cambria Math"/>
                          </a:rPr>
                          <m:t>𝐬</m:t>
                        </m:r>
                      </m:num>
                      <m:den>
                        <m:r>
                          <a:rPr lang="en-US" sz="3200" b="1" i="0"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en-US" sz="3200" b="1" i="0">
                            <a:latin typeface="Cambria Math"/>
                          </a:rPr>
                          <m:t>𝐭</m:t>
                        </m:r>
                      </m:den>
                    </m:f>
                    <m:r>
                      <a:rPr lang="en-US" sz="3200" b="1" i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0">
                            <a:latin typeface="Cambria Math"/>
                          </a:rPr>
                          <m:t>𝟔</m:t>
                        </m:r>
                        <m:r>
                          <a:rPr lang="en-US" sz="3200" b="1" i="0" smtClean="0">
                            <a:latin typeface="Cambria Math"/>
                          </a:rPr>
                          <m:t>𝟒</m:t>
                        </m:r>
                        <m:r>
                          <a:rPr lang="en-US" sz="3200" b="1" i="0">
                            <a:latin typeface="Cambria Math"/>
                          </a:rPr>
                          <m:t>−</m:t>
                        </m:r>
                        <m:r>
                          <a:rPr lang="en-US" sz="3200" b="1" i="0">
                            <a:latin typeface="Cambria Math"/>
                          </a:rPr>
                          <m:t>𝟖𝟒</m:t>
                        </m:r>
                      </m:num>
                      <m:den>
                        <m:r>
                          <a:rPr lang="en-US" sz="3200" b="1" i="0" smtClean="0">
                            <a:latin typeface="Cambria Math"/>
                          </a:rPr>
                          <m:t>𝟏</m:t>
                        </m:r>
                        <m:r>
                          <a:rPr lang="en-US" sz="3200" b="1" i="0" smtClean="0">
                            <a:latin typeface="Cambria Math"/>
                          </a:rPr>
                          <m:t>.</m:t>
                        </m:r>
                        <m:r>
                          <a:rPr lang="en-US" sz="3200" b="1" i="0" smtClean="0">
                            <a:latin typeface="Cambria Math"/>
                          </a:rPr>
                          <m:t>𝟓</m:t>
                        </m:r>
                        <m:r>
                          <a:rPr lang="en-US" sz="3200" b="1" i="0">
                            <a:latin typeface="Cambria Math"/>
                          </a:rPr>
                          <m:t>−</m:t>
                        </m:r>
                        <m:r>
                          <a:rPr lang="en-US" sz="3200" b="1" i="0">
                            <a:latin typeface="Cambria Math"/>
                          </a:rPr>
                          <m:t>𝟏</m:t>
                        </m:r>
                      </m:den>
                    </m:f>
                    <m:r>
                      <a:rPr lang="en-US" sz="3200" b="1" i="0">
                        <a:latin typeface="Cambria Math"/>
                      </a:rPr>
                      <m:t>=−</m:t>
                    </m:r>
                    <m:f>
                      <m:f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0" smtClean="0">
                            <a:latin typeface="Cambria Math"/>
                          </a:rPr>
                          <m:t>𝟐𝟎</m:t>
                        </m:r>
                      </m:num>
                      <m:den>
                        <m:r>
                          <a:rPr lang="en-US" sz="3200" b="1" i="0" smtClean="0">
                            <a:latin typeface="Cambria Math"/>
                          </a:rPr>
                          <m:t>𝟎</m:t>
                        </m:r>
                        <m:r>
                          <a:rPr lang="en-US" sz="3200" b="1" i="0" smtClean="0">
                            <a:latin typeface="Cambria Math"/>
                          </a:rPr>
                          <m:t>.</m:t>
                        </m:r>
                        <m:r>
                          <a:rPr lang="en-US" sz="3200" b="1" i="0" smtClean="0">
                            <a:latin typeface="Cambria Math"/>
                          </a:rPr>
                          <m:t>𝟓</m:t>
                        </m:r>
                      </m:den>
                    </m:f>
                    <m:r>
                      <a:rPr lang="en-US" sz="3200" b="1" i="0">
                        <a:latin typeface="Cambria Math"/>
                      </a:rPr>
                      <m:t>=−</m:t>
                    </m:r>
                    <m:r>
                      <a:rPr lang="en-US" sz="3200" b="1" i="0" smtClean="0">
                        <a:latin typeface="Cambria Math"/>
                      </a:rPr>
                      <m:t>𝟒𝟎</m:t>
                    </m:r>
                  </m:oMath>
                </a14:m>
                <a:r>
                  <a:rPr lang="en-US" sz="3200" b="1" dirty="0"/>
                  <a:t>  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feet per second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14600"/>
                <a:ext cx="9144000" cy="3363421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 b="-1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608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533400"/>
                <a:ext cx="9144000" cy="1492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For the interval </a:t>
                </a:r>
                <a14:m>
                  <m:oMath xmlns:m="http://schemas.openxmlformats.org/officeDocument/2006/math">
                    <m:r>
                      <a:rPr lang="en-US" sz="3200" b="1">
                        <a:latin typeface="Cambria Math"/>
                      </a:rPr>
                      <m:t>[</m:t>
                    </m:r>
                    <m:r>
                      <a:rPr lang="en-US" sz="3200" b="1" smtClean="0">
                        <a:solidFill>
                          <a:srgbClr val="0070C0"/>
                        </a:solidFill>
                        <a:latin typeface="Cambria Math"/>
                      </a:rPr>
                      <m:t>𝟏</m:t>
                    </m:r>
                    <m:r>
                      <a:rPr lang="en-US" sz="3200" b="1" smtClean="0">
                        <a:solidFill>
                          <a:srgbClr val="0070C0"/>
                        </a:solidFill>
                        <a:latin typeface="Cambria Math"/>
                      </a:rPr>
                      <m:t>,</m:t>
                    </m:r>
                    <m:r>
                      <a:rPr lang="en-US" sz="3200" b="1" smtClean="0">
                        <a:solidFill>
                          <a:srgbClr val="0070C0"/>
                        </a:solidFill>
                        <a:latin typeface="Cambria Math"/>
                      </a:rPr>
                      <m:t>𝟏</m:t>
                    </m:r>
                    <m:r>
                      <a:rPr lang="en-US" sz="3200" b="1" smtClean="0">
                        <a:solidFill>
                          <a:srgbClr val="0070C0"/>
                        </a:solidFill>
                        <a:latin typeface="Cambria Math"/>
                      </a:rPr>
                      <m:t>.</m:t>
                    </m:r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/>
                      </a:rPr>
                      <m:t>𝟏</m:t>
                    </m:r>
                    <m:r>
                      <a:rPr lang="en-US" sz="3200" b="1">
                        <a:latin typeface="Cambria Math"/>
                      </a:rPr>
                      <m:t>]</m:t>
                    </m:r>
                  </m:oMath>
                </a14:m>
                <a:r>
                  <a:rPr lang="en-US" sz="3200" b="1" dirty="0"/>
                  <a:t> the object falls from a height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𝟖𝟒</m:t>
                    </m:r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="1" dirty="0"/>
                  <a:t>feet to a height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𝟖𝟎</m:t>
                    </m:r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𝟔𝟒</m:t>
                    </m:r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="1" dirty="0"/>
                  <a:t>feet.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3400"/>
                <a:ext cx="9144000" cy="1492781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12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82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(continued)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2362200"/>
                <a:ext cx="5867400" cy="33753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average velocity is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en-US" sz="3200" b="1">
                            <a:latin typeface="Cambria Math"/>
                          </a:rPr>
                          <m:t>𝐬</m:t>
                        </m:r>
                      </m:num>
                      <m:den>
                        <m:r>
                          <a:rPr lang="en-US" sz="3200" b="1"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en-US" sz="3200" b="1">
                            <a:latin typeface="Cambria Math"/>
                          </a:rPr>
                          <m:t>𝐭</m:t>
                        </m:r>
                      </m:den>
                    </m:f>
                    <m:r>
                      <a:rPr lang="en-US" sz="3200" b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>
                            <a:latin typeface="Cambria Math"/>
                          </a:rPr>
                          <m:t>𝟖𝟎</m:t>
                        </m:r>
                        <m:r>
                          <a:rPr lang="en-US" sz="3200" b="1">
                            <a:latin typeface="Cambria Math"/>
                          </a:rPr>
                          <m:t>.</m:t>
                        </m:r>
                        <m:r>
                          <a:rPr lang="en-US" sz="3200" b="1">
                            <a:latin typeface="Cambria Math"/>
                          </a:rPr>
                          <m:t>𝟔𝟒</m:t>
                        </m:r>
                        <m:r>
                          <a:rPr lang="en-US" sz="3200" b="1">
                            <a:latin typeface="Cambria Math"/>
                          </a:rPr>
                          <m:t>−</m:t>
                        </m:r>
                        <m:r>
                          <a:rPr lang="en-US" sz="3200" b="1">
                            <a:latin typeface="Cambria Math" panose="02040503050406030204" pitchFamily="18" charset="0"/>
                          </a:rPr>
                          <m:t>𝟖</m:t>
                        </m:r>
                        <m:r>
                          <a:rPr lang="en-US" sz="3200" b="1">
                            <a:latin typeface="Cambria Math"/>
                          </a:rPr>
                          <m:t>𝟒</m:t>
                        </m:r>
                      </m:num>
                      <m:den>
                        <m:r>
                          <a:rPr lang="en-US" sz="3200" b="1">
                            <a:latin typeface="Cambria Math"/>
                          </a:rPr>
                          <m:t>𝟏</m:t>
                        </m:r>
                        <m:r>
                          <a:rPr lang="en-US" sz="3200" b="1">
                            <a:latin typeface="Cambria Math"/>
                          </a:rPr>
                          <m:t>.</m:t>
                        </m:r>
                        <m:r>
                          <a:rPr lang="en-US" sz="3200" b="1">
                            <a:latin typeface="Cambria Math"/>
                          </a:rPr>
                          <m:t>𝟏</m:t>
                        </m:r>
                        <m:r>
                          <a:rPr lang="en-US" sz="3200" b="1">
                            <a:latin typeface="Cambria Math"/>
                          </a:rPr>
                          <m:t>−</m:t>
                        </m:r>
                        <m:r>
                          <a:rPr lang="en-US" sz="3200" b="1">
                            <a:latin typeface="Cambria Math"/>
                          </a:rPr>
                          <m:t>𝟏</m:t>
                        </m:r>
                      </m:den>
                    </m:f>
                    <m:r>
                      <a:rPr lang="en-US" sz="3200" b="1">
                        <a:latin typeface="Cambria Math"/>
                      </a:rPr>
                      <m:t>=−</m:t>
                    </m:r>
                    <m:f>
                      <m:f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>
                            <a:latin typeface="Cambria Math"/>
                          </a:rPr>
                          <m:t>𝟑</m:t>
                        </m:r>
                        <m:r>
                          <a:rPr lang="en-US" sz="3200" b="1">
                            <a:latin typeface="Cambria Math"/>
                          </a:rPr>
                          <m:t>.</m:t>
                        </m:r>
                        <m:r>
                          <a:rPr lang="en-US" sz="3200" b="1">
                            <a:latin typeface="Cambria Math"/>
                          </a:rPr>
                          <m:t>𝟑𝟔</m:t>
                        </m:r>
                      </m:num>
                      <m:den>
                        <m:r>
                          <a:rPr lang="en-US" sz="3200" b="1">
                            <a:latin typeface="Cambria Math"/>
                          </a:rPr>
                          <m:t>𝟎</m:t>
                        </m:r>
                        <m:r>
                          <a:rPr lang="en-US" sz="3200" b="1">
                            <a:latin typeface="Cambria Math"/>
                          </a:rPr>
                          <m:t>.</m:t>
                        </m:r>
                        <m:r>
                          <a:rPr lang="en-US" sz="3200" b="1">
                            <a:latin typeface="Cambria Math"/>
                          </a:rPr>
                          <m:t>𝟏</m:t>
                        </m:r>
                      </m:den>
                    </m:f>
                    <m:r>
                      <a:rPr lang="en-US" sz="3200" b="1">
                        <a:latin typeface="Cambria Math"/>
                      </a:rPr>
                      <m:t>=−</m:t>
                    </m:r>
                    <m:r>
                      <a:rPr lang="en-US" sz="3200" b="1">
                        <a:latin typeface="Cambria Math"/>
                      </a:rPr>
                      <m:t>𝟑𝟑</m:t>
                    </m:r>
                    <m:r>
                      <a:rPr lang="en-US" sz="3200" b="1">
                        <a:latin typeface="Cambria Math"/>
                      </a:rPr>
                      <m:t>.</m:t>
                    </m:r>
                    <m:r>
                      <a:rPr lang="en-US" sz="3200" b="1">
                        <a:latin typeface="Cambria Math"/>
                      </a:rPr>
                      <m:t>𝟔</m:t>
                    </m:r>
                  </m:oMath>
                </a14:m>
                <a:r>
                  <a:rPr lang="en-US" sz="3200" b="1" dirty="0"/>
                  <a:t>  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C00000"/>
                    </a:solidFill>
                  </a:rPr>
                  <a:t>feet per second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(see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sz="3200" b="1" dirty="0"/>
                  <a:t>)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62200"/>
                <a:ext cx="5867400" cy="3375348"/>
              </a:xfrm>
              <a:prstGeom prst="rect">
                <a:avLst/>
              </a:prstGeom>
              <a:blipFill rotWithShape="0">
                <a:blip r:embed="rId3"/>
                <a:stretch>
                  <a:fillRect l="-2596" b="-2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196972"/>
            <a:ext cx="3207220" cy="466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263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564619"/>
                <a:ext cx="9144000" cy="1492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chemeClr val="tx1"/>
                    </a:solidFill>
                  </a:rPr>
                  <a:t>Suppose that you wanted to find the instantaneous velocity of the object when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𝒕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𝟏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4619"/>
                <a:ext cx="9144000" cy="1492781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820" y="2286000"/>
                <a:ext cx="91440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Just as you can approximate the slope of the tangent line by calculating the slope of the secant line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you can approximate the instantaneous velocity at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𝒕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𝟏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3200" b="1" dirty="0"/>
                  <a:t>by calculating the average velocity over a small interval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/>
                        </a:rPr>
                        <m:t>[</m:t>
                      </m:r>
                      <m:r>
                        <a:rPr lang="en-US" sz="32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𝟏</m:t>
                      </m:r>
                      <m:r>
                        <a:rPr lang="en-US" sz="32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32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𝟏</m:t>
                      </m:r>
                      <m:r>
                        <a:rPr lang="en-US" sz="32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+∆</m:t>
                      </m:r>
                      <m:r>
                        <a:rPr lang="en-US" sz="3200" b="1" i="1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𝒕</m:t>
                      </m:r>
                      <m:r>
                        <a:rPr lang="en-US" sz="3200" b="1" i="1" smtClean="0">
                          <a:latin typeface="Cambria Math"/>
                          <a:ea typeface="Cambria Math"/>
                        </a:rPr>
                        <m:t>]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2286000"/>
                <a:ext cx="9144000" cy="4524315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82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9. (modified)</a:t>
            </a:r>
          </a:p>
        </p:txBody>
      </p:sp>
    </p:spTree>
    <p:extLst>
      <p:ext uri="{BB962C8B-B14F-4D97-AF65-F5344CB8AC3E}">
        <p14:creationId xmlns:p14="http://schemas.microsoft.com/office/powerpoint/2010/main" val="326917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53340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chemeClr val="tx1"/>
                    </a:solidFill>
                  </a:rPr>
                  <a:t>By taking the limit as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𝒕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3200" b="1" dirty="0">
                    <a:solidFill>
                      <a:schemeClr val="tx1"/>
                    </a:solidFill>
                  </a:rPr>
                  <a:t>approaches zero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>
                    <a:solidFill>
                      <a:schemeClr val="tx1"/>
                    </a:solidFill>
                  </a:rPr>
                  <a:t> you obtain the velocity when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𝒕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𝟏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</a:rPr>
                  <a:t> </a:t>
                </a:r>
                <a:endParaRPr lang="en-US" sz="3200" b="1" dirty="0">
                  <a:solidFill>
                    <a:srgbClr val="00B0F0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chemeClr val="tx1"/>
                    </a:solidFill>
                  </a:rPr>
                  <a:t>(see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r>
                  <a:rPr lang="en-US" sz="3200" b="1" dirty="0">
                    <a:solidFill>
                      <a:schemeClr val="tx1"/>
                    </a:solidFill>
                  </a:rPr>
                  <a:t>).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3400"/>
                <a:ext cx="9144000" cy="3046988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3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82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269" y="1371600"/>
            <a:ext cx="3755731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25257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8637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2800" b="1" dirty="0"/>
                  <a:t>In general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if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/>
                  <a:t> is the position function for an object moving along a straight line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the velocity of the object at time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2800" b="1" dirty="0"/>
                  <a:t> is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𝐥𝐢𝐦</m:t>
                            </m:r>
                          </m:e>
                          <m:lim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∆</m:t>
                            </m:r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𝒕</m:t>
                            </m:r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→</m:t>
                            </m:r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𝟎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  <m:d>
                              <m:dPr>
                                <m:ctrlP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+∆</m:t>
                                </m:r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𝒕</m:t>
                                </m:r>
                              </m:e>
                            </m:d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−</m:t>
                            </m:r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𝒔</m:t>
                            </m:r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(</m:t>
                            </m:r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𝒕</m:t>
                            </m:r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)</m:t>
                            </m:r>
                          </m:num>
                          <m:den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∆</m:t>
                            </m:r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den>
                        </m:f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′(</m:t>
                        </m:r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800" b="1" dirty="0">
                    <a:solidFill>
                      <a:schemeClr val="tx1"/>
                    </a:solidFill>
                  </a:rPr>
                  <a:t>    </a:t>
                </a:r>
                <a:r>
                  <a:rPr lang="en-US" sz="2800" b="1" dirty="0">
                    <a:solidFill>
                      <a:srgbClr val="7030A0"/>
                    </a:solidFill>
                  </a:rPr>
                  <a:t>velocity function</a:t>
                </a:r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863733"/>
              </a:xfrm>
              <a:prstGeom prst="rect">
                <a:avLst/>
              </a:prstGeom>
              <a:blipFill rotWithShape="0">
                <a:blip r:embed="rId2"/>
                <a:stretch>
                  <a:fillRect l="-1333" r="-1333" b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048000"/>
                <a:ext cx="914400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800" b="1" dirty="0"/>
                  <a:t>In other words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the velocity function is the derivative of the position function. (velocity can be negative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zero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or positive)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48000"/>
                <a:ext cx="9144000" cy="2031325"/>
              </a:xfrm>
              <a:prstGeom prst="rect">
                <a:avLst/>
              </a:prstGeom>
              <a:blipFill rotWithShape="0">
                <a:blip r:embed="rId3"/>
                <a:stretch>
                  <a:fillRect l="-1333" r="-1333" b="-4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0" y="5181600"/>
            <a:ext cx="914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/>
              <a:t>The </a:t>
            </a:r>
            <a:r>
              <a:rPr lang="en-US" sz="2800" b="1" dirty="0">
                <a:solidFill>
                  <a:srgbClr val="FF0000"/>
                </a:solidFill>
              </a:rPr>
              <a:t>speed</a:t>
            </a:r>
            <a:r>
              <a:rPr lang="en-US" sz="2800" b="1" dirty="0"/>
              <a:t> of an object is the absolute value of its velocity. (speed cannot be negative)</a:t>
            </a:r>
          </a:p>
        </p:txBody>
      </p:sp>
    </p:spTree>
    <p:extLst>
      <p:ext uri="{BB962C8B-B14F-4D97-AF65-F5344CB8AC3E}">
        <p14:creationId xmlns:p14="http://schemas.microsoft.com/office/powerpoint/2010/main" val="207140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805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2800" b="1" dirty="0"/>
                  <a:t>The position of a free-falling object (neglecting air resistance) under the influence of gravity can be represented by the equation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𝒔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𝒕</m:t>
                        </m:r>
                      </m:e>
                    </m:d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𝟐</m:t>
                        </m:r>
                      </m:den>
                    </m:f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𝒈</m:t>
                    </m:r>
                    <m:sSup>
                      <m:sSup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𝒕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𝟎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𝒕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𝒔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800" b="1" dirty="0">
                    <a:solidFill>
                      <a:srgbClr val="FF0000"/>
                    </a:solidFill>
                  </a:rPr>
                  <a:t>       </a:t>
                </a:r>
                <a:r>
                  <a:rPr lang="en-US" sz="2800" b="1" dirty="0">
                    <a:solidFill>
                      <a:srgbClr val="7030A0"/>
                    </a:solidFill>
                  </a:rPr>
                  <a:t>Position function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805512"/>
              </a:xfrm>
              <a:prstGeom prst="rect">
                <a:avLst/>
              </a:prstGeom>
              <a:blipFill rotWithShape="0">
                <a:blip r:embed="rId2"/>
                <a:stretch>
                  <a:fillRect l="-1333" r="-1333" b="-1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895600"/>
                <a:ext cx="914400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800" b="1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𝒔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800" b="1" dirty="0"/>
                  <a:t> is the initial height of the object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800" b="1" dirty="0"/>
                  <a:t> is the initial velocity of the object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and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/>
                      </a:rPr>
                      <m:t>𝒈</m:t>
                    </m:r>
                  </m:oMath>
                </a14:m>
                <a:r>
                  <a:rPr lang="en-US" sz="2800" b="1" dirty="0"/>
                  <a:t> is the acceleration due to gravity.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95600"/>
                <a:ext cx="9144000" cy="2031325"/>
              </a:xfrm>
              <a:prstGeom prst="rect">
                <a:avLst/>
              </a:prstGeom>
              <a:blipFill rotWithShape="0">
                <a:blip r:embed="rId3"/>
                <a:stretch>
                  <a:fillRect l="-1333" r="-1333" b="-4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5181600"/>
                <a:ext cx="9144000" cy="13177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800" b="1" dirty="0"/>
                  <a:t>On Earth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the value of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/>
                      </a:rPr>
                      <m:t>𝒈</m:t>
                    </m:r>
                  </m:oMath>
                </a14:m>
                <a:r>
                  <a:rPr lang="en-US" sz="2800" b="1" dirty="0"/>
                  <a:t> is approximately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/>
                      </a:rPr>
                      <m:t>−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/>
                      </a:rPr>
                      <m:t>𝟑𝟐</m:t>
                    </m:r>
                  </m:oMath>
                </a14:m>
                <a:r>
                  <a:rPr lang="en-US" sz="28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800" b="1" dirty="0"/>
                  <a:t>feet per second per second 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/>
                      </a:rPr>
                      <m:t>−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/>
                      </a:rPr>
                      <m:t>𝟗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/>
                      </a:rPr>
                      <m:t>.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/>
                      </a:rPr>
                      <m:t>𝟖</m:t>
                    </m:r>
                  </m:oMath>
                </a14:m>
                <a:r>
                  <a:rPr lang="en-US" sz="2800" b="1" dirty="0"/>
                  <a:t> meters per second</a:t>
                </a:r>
                <a:r>
                  <a:rPr lang="en-US" sz="2800" b="1" baseline="30000" dirty="0"/>
                  <a:t>2</a:t>
                </a:r>
                <a:r>
                  <a:rPr lang="en-US" sz="2800" b="1" dirty="0"/>
                  <a:t>.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81600"/>
                <a:ext cx="9144000" cy="1317733"/>
              </a:xfrm>
              <a:prstGeom prst="rect">
                <a:avLst/>
              </a:prstGeom>
              <a:blipFill rotWithShape="0">
                <a:blip r:embed="rId4"/>
                <a:stretch>
                  <a:fillRect l="-1333" r="-1333" b="-12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02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685800"/>
                <a:ext cx="601980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800" b="1" dirty="0"/>
                  <a:t>At time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8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800" b="1" dirty="0"/>
                  <a:t>a diver jumps from a platform diving board that is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𝟑𝟐</m:t>
                    </m:r>
                  </m:oMath>
                </a14:m>
                <a:r>
                  <a:rPr lang="en-US" sz="2800" b="1" dirty="0"/>
                  <a:t> feet above the water (see 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28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0" dirty="0" smtClean="0"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sz="2800" b="1" dirty="0"/>
                  <a:t>).</a:t>
                </a:r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85800"/>
                <a:ext cx="6019800" cy="2031325"/>
              </a:xfrm>
              <a:prstGeom prst="rect">
                <a:avLst/>
              </a:prstGeom>
              <a:blipFill rotWithShape="0">
                <a:blip r:embed="rId2"/>
                <a:stretch>
                  <a:fillRect l="-2024" r="-1923" b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971800"/>
                <a:ext cx="6019800" cy="3338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800" b="1" dirty="0"/>
                  <a:t>The position of the diver is given by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𝒔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𝒕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=−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𝟏𝟔</m:t>
                      </m:r>
                      <m:sSup>
                        <m:sSup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𝒕</m:t>
                          </m:r>
                        </m:e>
                        <m:sup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𝟏𝟔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𝒕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𝟑𝟐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2800" b="1" dirty="0"/>
                  <a:t>where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/>
                      </a:rPr>
                      <m:t>𝒔</m:t>
                    </m:r>
                  </m:oMath>
                </a14:m>
                <a:r>
                  <a:rPr lang="en-US" sz="2800" b="1" dirty="0"/>
                  <a:t> is measured in feet and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/>
                      </a:rPr>
                      <m:t>𝒕</m:t>
                    </m:r>
                  </m:oMath>
                </a14:m>
                <a:r>
                  <a:rPr lang="en-US" sz="2800" b="1" dirty="0"/>
                  <a:t> is measured in seconds.</a:t>
                </a:r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71800"/>
                <a:ext cx="6019800" cy="3338606"/>
              </a:xfrm>
              <a:prstGeom prst="rect">
                <a:avLst/>
              </a:prstGeom>
              <a:blipFill rotWithShape="0">
                <a:blip r:embed="rId3"/>
                <a:stretch>
                  <a:fillRect l="-2024" r="-1923" b="-20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82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10. </a:t>
            </a:r>
            <a:r>
              <a:rPr lang="en-US" sz="2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the Derivative to Find Velocity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849085"/>
            <a:ext cx="3048000" cy="6008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237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10. (continued)</a:t>
                </a:r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When does the diver hit the water?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What is the diver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3200" b="1" dirty="0"/>
                  <a:t>s velocity at impact?</a:t>
                </a:r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1800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103895"/>
                <a:ext cx="9144000" cy="3754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To find the time when the diver hits the water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let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𝒔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𝟎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3200" b="1" dirty="0"/>
                  <a:t>and solve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𝒕</m:t>
                    </m:r>
                  </m:oMath>
                </a14:m>
                <a:r>
                  <a:rPr lang="en-US" sz="3200" b="1" dirty="0"/>
                  <a:t>:</a:t>
                </a: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𝟏𝟔</m:t>
                      </m:r>
                      <m:sSup>
                        <m:sSup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𝟏𝟔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𝟑𝟐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𝟏𝟔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d>
                        <m:d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𝐨𝐫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03895"/>
                <a:ext cx="9144000" cy="3754105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820" y="25146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114346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627231"/>
                <a:ext cx="9144000" cy="37114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derivative of a constant function is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.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That is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3200" b="1" dirty="0"/>
                  <a:t> is a real number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0" smtClean="0">
                              <a:latin typeface="Cambria Math"/>
                            </a:rPr>
                            <m:t>𝐝</m:t>
                          </m:r>
                        </m:num>
                        <m:den>
                          <m:r>
                            <a:rPr lang="en-US" sz="3200" b="1" i="0" smtClean="0">
                              <a:latin typeface="Cambria Math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/>
                            </a:rPr>
                            <m:t>𝒙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/>
                            </a:rPr>
                            <m:t>𝒄</m:t>
                          </m:r>
                        </m:e>
                      </m:d>
                      <m:r>
                        <a:rPr lang="en-US" sz="3200" b="1" i="1" smtClean="0">
                          <a:latin typeface="Cambria Math"/>
                        </a:rPr>
                        <m:t>=</m:t>
                      </m:r>
                      <m:r>
                        <a:rPr lang="en-US" sz="3200" b="1" i="1" smtClean="0">
                          <a:latin typeface="Cambria Math"/>
                        </a:rPr>
                        <m:t>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(see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).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27231"/>
                <a:ext cx="9144000" cy="3711401"/>
              </a:xfrm>
              <a:prstGeom prst="rect">
                <a:avLst/>
              </a:prstGeom>
              <a:blipFill rotWithShape="0">
                <a:blip r:embed="rId2"/>
                <a:stretch>
                  <a:fillRect l="-1667" b="-2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Constant Rule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1" y="2139793"/>
            <a:ext cx="3577542" cy="4718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32833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17"/>
                <a:ext cx="9144000" cy="297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(continued)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Because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𝒕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≥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𝟎</m:t>
                    </m:r>
                  </m:oMath>
                </a14:m>
                <a:r>
                  <a:rPr lang="en-US" sz="3200" b="1" dirty="0"/>
                  <a:t>, choose the positive value to conclude that the diver hits the water at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𝒕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𝟐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3200" b="1" dirty="0"/>
                  <a:t>seconds.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7"/>
                <a:ext cx="9144000" cy="2971583"/>
              </a:xfrm>
              <a:prstGeom prst="rect">
                <a:avLst/>
              </a:prstGeom>
              <a:blipFill rotWithShape="0">
                <a:blip r:embed="rId2"/>
                <a:stretch>
                  <a:fillRect l="-1800" r="-1667" b="-5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995404"/>
                <a:ext cx="9144000" cy="3862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</a:rPr>
                  <a:t> </a:t>
                </a:r>
                <a:r>
                  <a:rPr lang="en-US" sz="3200" b="1" dirty="0"/>
                  <a:t>The velocity at time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𝒕</m:t>
                    </m:r>
                  </m:oMath>
                </a14:m>
                <a:r>
                  <a:rPr lang="en-US" sz="3200" b="1" dirty="0"/>
                  <a:t> is given by the derivative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/>
                          </a:rPr>
                          <m:t>𝒔</m:t>
                        </m:r>
                      </m:e>
                      <m:sup>
                        <m:r>
                          <a:rPr lang="en-US" sz="3200" b="1" i="1" smtClean="0">
                            <a:latin typeface="Cambria Math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/>
                          </a:rPr>
                          <m:t>𝒕</m:t>
                        </m:r>
                      </m:e>
                    </m:d>
                    <m:r>
                      <a:rPr lang="en-US" sz="3200" b="1" i="1" smtClean="0">
                        <a:latin typeface="Cambria Math"/>
                      </a:rPr>
                      <m:t>=−</m:t>
                    </m:r>
                    <m:r>
                      <a:rPr lang="en-US" sz="3200" b="1" i="1" smtClean="0">
                        <a:latin typeface="Cambria Math"/>
                      </a:rPr>
                      <m:t>𝟑𝟐</m:t>
                    </m:r>
                    <m:r>
                      <a:rPr lang="en-US" sz="3200" b="1" i="1" smtClean="0">
                        <a:latin typeface="Cambria Math"/>
                      </a:rPr>
                      <m:t>𝒕</m:t>
                    </m:r>
                    <m:r>
                      <a:rPr lang="en-US" sz="3200" b="1" i="1" smtClean="0">
                        <a:latin typeface="Cambria Math"/>
                      </a:rPr>
                      <m:t>+</m:t>
                    </m:r>
                    <m:r>
                      <a:rPr lang="en-US" sz="3200" b="1" i="1" smtClean="0">
                        <a:latin typeface="Cambria Math"/>
                      </a:rPr>
                      <m:t>𝟏𝟔</m:t>
                    </m:r>
                  </m:oMath>
                </a14:m>
                <a:r>
                  <a:rPr lang="en-US" sz="3200" b="1" dirty="0"/>
                  <a:t> </a:t>
                </a: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sz="3200" b="1" dirty="0"/>
                  <a:t>So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velocity at time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𝒕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𝟐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3200" b="1" dirty="0"/>
                  <a:t>is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𝒔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𝟐</m:t>
                        </m:r>
                      </m:e>
                    </m:d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/>
                      </a:rPr>
                      <m:t>=−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/>
                      </a:rPr>
                      <m:t>𝟑𝟐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𝟐</m:t>
                        </m:r>
                      </m:e>
                    </m:d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/>
                      </a:rPr>
                      <m:t>𝟏𝟔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/>
                      </a:rPr>
                      <m:t>=−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/>
                      </a:rPr>
                      <m:t>𝟒𝟖</m:t>
                    </m:r>
                  </m:oMath>
                </a14:m>
                <a:r>
                  <a:rPr lang="en-US" sz="3200" b="1" dirty="0">
                    <a:solidFill>
                      <a:schemeClr val="tx1"/>
                    </a:solidFill>
                  </a:rPr>
                  <a:t>      </a:t>
                </a:r>
                <a:r>
                  <a:rPr lang="en-US" sz="3200" b="1" dirty="0">
                    <a:solidFill>
                      <a:srgbClr val="7030A0"/>
                    </a:solidFill>
                  </a:rPr>
                  <a:t>feet per second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95404"/>
                <a:ext cx="9144000" cy="3862596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 b="-2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674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28956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for attention</a:t>
            </a:r>
          </a:p>
        </p:txBody>
      </p:sp>
    </p:spTree>
    <p:extLst>
      <p:ext uri="{BB962C8B-B14F-4D97-AF65-F5344CB8AC3E}">
        <p14:creationId xmlns:p14="http://schemas.microsoft.com/office/powerpoint/2010/main" val="3296220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820" y="0"/>
                <a:ext cx="9144000" cy="5220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1. Using the Constant Rule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C00000"/>
                    </a:solidFill>
                  </a:rPr>
                  <a:t>Function</a:t>
                </a:r>
                <a:r>
                  <a:rPr lang="en-US" sz="3200" b="1" dirty="0"/>
                  <a:t>					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Derivative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r>
                  <a:rPr lang="en-US" sz="3200" b="1" dirty="0"/>
                  <a:t>			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𝒅𝒚</m:t>
                        </m:r>
                      </m:num>
                      <m:den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3200" b="1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	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3200" b="1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𝒔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/>
                  <a:t>		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𝒅𝒔</m:t>
                        </m:r>
                      </m:num>
                      <m:den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3200" b="1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𝒌</m:t>
                    </m:r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  <m:r>
                      <a:rPr lang="en-US" sz="32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𝐜𝐨𝐧𝐬𝐭</m:t>
                    </m:r>
                  </m:oMath>
                </a14:m>
                <a:r>
                  <a:rPr lang="en-US" sz="3200" b="1" dirty="0"/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5220212"/>
              </a:xfrm>
              <a:prstGeom prst="rect">
                <a:avLst/>
              </a:prstGeom>
              <a:blipFill rotWithShape="0">
                <a:blip r:embed="rId2"/>
                <a:stretch>
                  <a:fillRect l="-1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3032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820" y="457200"/>
                <a:ext cx="9144000" cy="2230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Before proving the next rule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it is important to review the procedure for expanding a binomial: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sz="2800" b="1" i="1" smtClean="0">
                                  <a:latin typeface="Cambria Math"/>
                                </a:rPr>
                                <m:t>+∆</m:t>
                              </m:r>
                              <m:r>
                                <a:rPr lang="en-US" sz="2800" b="1" i="1" smtClean="0">
                                  <a:latin typeface="Cambria Math"/>
                                  <a:ea typeface="Cambria Math"/>
                                </a:rPr>
                                <m:t>𝒙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latin typeface="Cambria Math"/>
                        </a:rPr>
                        <m:t>+</m:t>
                      </m:r>
                      <m:r>
                        <a:rPr lang="en-US" sz="2800" b="1" i="1" smtClean="0">
                          <a:latin typeface="Cambria Math"/>
                        </a:rPr>
                        <m:t>𝟐</m:t>
                      </m:r>
                      <m:r>
                        <a:rPr lang="en-US" sz="2800" b="1" i="1" smtClean="0">
                          <a:latin typeface="Cambria Math"/>
                        </a:rPr>
                        <m:t>𝒙</m:t>
                      </m:r>
                      <m:r>
                        <a:rPr lang="en-US" sz="2800" b="1" i="1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sz="2800" b="1" i="1">
                          <a:latin typeface="Cambria Math"/>
                          <a:ea typeface="Cambria Math"/>
                        </a:rPr>
                        <m:t>𝒙</m:t>
                      </m:r>
                      <m:r>
                        <a:rPr lang="en-US" sz="2800" b="1" i="1" smtClean="0">
                          <a:latin typeface="Cambria Math"/>
                          <a:ea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/>
                              <a:ea typeface="Cambria Math"/>
                            </a:rPr>
                            <m:t>∆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/>
                              <a:ea typeface="Cambria Math"/>
                            </a:rPr>
                            <m:t>𝟐</m:t>
                          </m:r>
                        </m:sup>
                      </m:sSup>
                      <m:r>
                        <a:rPr lang="en-US" sz="2800" b="1" i="1">
                          <a:latin typeface="Cambria Math"/>
                          <a:ea typeface="Cambria Math"/>
                        </a:rPr>
                        <m:t>𝒙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457200"/>
                <a:ext cx="9144000" cy="2230611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Power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972234"/>
                <a:ext cx="9144000" cy="53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dirty="0" smtClean="0"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sz="2800" b="1" i="1" dirty="0" smtClean="0">
                                  <a:latin typeface="Cambria Math"/>
                                </a:rPr>
                                <m:t>+∆</m:t>
                              </m:r>
                              <m:r>
                                <a:rPr lang="en-US" sz="2800" b="1" i="1" dirty="0" smtClean="0">
                                  <a:latin typeface="Cambria Math"/>
                                  <a:ea typeface="Cambria Math"/>
                                </a:rPr>
                                <m:t>𝒙</m:t>
                              </m:r>
                            </m:e>
                          </m:d>
                        </m:e>
                        <m:sup>
                          <m:r>
                            <a:rPr lang="en-US" sz="2800" b="1" i="1" dirty="0" smtClean="0">
                              <a:latin typeface="Cambria Math"/>
                            </a:rPr>
                            <m:t>𝟑</m:t>
                          </m:r>
                        </m:sup>
                      </m:sSup>
                      <m:r>
                        <a:rPr lang="en-US" sz="2800" b="1" i="1" dirty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dirty="0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 dirty="0" smtClean="0">
                              <a:latin typeface="Cambria Math"/>
                            </a:rPr>
                            <m:t>𝟑</m:t>
                          </m:r>
                        </m:sup>
                      </m:sSup>
                      <m:r>
                        <a:rPr lang="en-US" sz="2800" b="1" i="1" dirty="0" smtClean="0">
                          <a:latin typeface="Cambria Math"/>
                        </a:rPr>
                        <m:t>+</m:t>
                      </m:r>
                      <m:r>
                        <a:rPr lang="en-US" sz="2800" b="1" i="1" dirty="0" smtClean="0">
                          <a:latin typeface="Cambria Math"/>
                        </a:rPr>
                        <m:t>𝟑</m:t>
                      </m:r>
                      <m:sSup>
                        <m:sSupPr>
                          <m:ctrlP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dirty="0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 dirty="0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sz="2800" b="1" i="1" dirty="0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sz="2800" b="1" i="1" dirty="0">
                          <a:latin typeface="Cambria Math"/>
                          <a:ea typeface="Cambria Math"/>
                        </a:rPr>
                        <m:t>𝒙</m:t>
                      </m:r>
                      <m:r>
                        <a:rPr lang="en-US" sz="2800" b="1" i="1" dirty="0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2800" b="1" i="1" dirty="0" smtClean="0">
                          <a:latin typeface="Cambria Math"/>
                          <a:ea typeface="Cambria Math"/>
                        </a:rPr>
                        <m:t>𝟑</m:t>
                      </m:r>
                      <m:r>
                        <a:rPr lang="en-US" sz="2800" b="1" i="1" dirty="0" smtClean="0">
                          <a:latin typeface="Cambria Math"/>
                          <a:ea typeface="Cambria Math"/>
                        </a:rPr>
                        <m:t>𝒙</m:t>
                      </m:r>
                      <m:sSup>
                        <m:sSupPr>
                          <m:ctrlPr>
                            <a:rPr lang="en-US" sz="2800" b="1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800" b="1" i="1" dirty="0">
                              <a:latin typeface="Cambria Math"/>
                              <a:ea typeface="Cambria Math"/>
                            </a:rPr>
                            <m:t>∆</m:t>
                          </m:r>
                        </m:e>
                        <m:sup>
                          <m:r>
                            <a:rPr lang="en-US" sz="2800" b="1" i="1" dirty="0" smtClean="0">
                              <a:latin typeface="Cambria Math"/>
                              <a:ea typeface="Cambria Math"/>
                            </a:rPr>
                            <m:t>𝟐</m:t>
                          </m:r>
                        </m:sup>
                      </m:sSup>
                      <m:r>
                        <a:rPr lang="en-US" sz="2800" b="1" i="1" dirty="0">
                          <a:latin typeface="Cambria Math"/>
                          <a:ea typeface="Cambria Math"/>
                        </a:rPr>
                        <m:t>𝒙</m:t>
                      </m:r>
                      <m:r>
                        <a:rPr lang="en-US" sz="2800" b="1" i="1" dirty="0" smtClean="0">
                          <a:latin typeface="Cambria Math"/>
                          <a:ea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800" b="1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800" b="1" i="1" dirty="0">
                              <a:latin typeface="Cambria Math"/>
                              <a:ea typeface="Cambria Math"/>
                            </a:rPr>
                            <m:t>∆</m:t>
                          </m:r>
                        </m:e>
                        <m:sup>
                          <m:r>
                            <a:rPr lang="en-US" sz="2800" b="1" i="1" dirty="0" smtClean="0">
                              <a:latin typeface="Cambria Math"/>
                              <a:ea typeface="Cambria Math"/>
                            </a:rPr>
                            <m:t>𝟑</m:t>
                          </m:r>
                        </m:sup>
                      </m:sSup>
                      <m:r>
                        <a:rPr lang="en-US" sz="2800" b="1" i="1" dirty="0">
                          <a:latin typeface="Cambria Math"/>
                          <a:ea typeface="Cambria Math"/>
                        </a:rPr>
                        <m:t>𝒙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72234"/>
                <a:ext cx="9144000" cy="5329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0" y="3430074"/>
                <a:ext cx="9144000" cy="34279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general binomial expansion for a positive integer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</m:oMath>
                </a14:m>
                <a:r>
                  <a:rPr lang="en-US" sz="3200" b="1" dirty="0"/>
                  <a:t> 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sz="2800" b="1" i="1" smtClean="0">
                                  <a:latin typeface="Cambria Math"/>
                                </a:rPr>
                                <m:t>+∆</m:t>
                              </m:r>
                              <m:r>
                                <a:rPr lang="en-US" sz="2800" b="1" i="1" smtClean="0">
                                  <a:latin typeface="Cambria Math"/>
                                  <a:ea typeface="Cambria Math"/>
                                </a:rPr>
                                <m:t>𝒙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/>
                            </a:rPr>
                            <m:t>𝒏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/>
                            </a:rPr>
                            <m:t>𝒏</m:t>
                          </m:r>
                        </m:sup>
                      </m:sSup>
                      <m:r>
                        <a:rPr lang="en-US" sz="2800" b="1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/>
                            </a:rPr>
                            <m:t>𝒏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/>
                            </a:rPr>
                            <m:t>𝒏</m:t>
                          </m:r>
                          <m:r>
                            <a:rPr lang="en-US" sz="2800" b="1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/>
                            </a:rPr>
                            <m:t>𝟏</m:t>
                          </m:r>
                        </m:sup>
                      </m:sSup>
                      <m:r>
                        <a:rPr lang="en-US" sz="2800" b="1" i="1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sz="2800" b="1" i="1">
                          <a:latin typeface="Cambria Math"/>
                          <a:ea typeface="Cambria Math"/>
                        </a:rPr>
                        <m:t>𝒙</m:t>
                      </m:r>
                      <m:r>
                        <a:rPr lang="en-US" sz="2800" b="1" i="1" smtClean="0"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/>
                              <a:ea typeface="Cambria Math"/>
                            </a:rPr>
                            <m:t>𝒏</m:t>
                          </m:r>
                          <m:r>
                            <a:rPr lang="en-US" sz="2800" b="1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sz="2800" b="1" i="1" smtClean="0">
                              <a:latin typeface="Cambria Math"/>
                              <a:ea typeface="Cambria Math"/>
                            </a:rPr>
                            <m:t>𝒏</m:t>
                          </m:r>
                          <m:r>
                            <a:rPr lang="en-US" sz="2800" b="1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/>
                              <a:ea typeface="Cambria Math"/>
                            </a:rPr>
                            <m:t>𝟏</m:t>
                          </m:r>
                          <m:r>
                            <a:rPr lang="en-US" sz="2800" b="1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/>
                              <a:ea typeface="Cambria Math"/>
                            </a:rPr>
                            <m:t>𝟐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/>
                              <a:ea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/>
                              <a:ea typeface="Cambria Math"/>
                            </a:rPr>
                            <m:t>𝒏</m:t>
                          </m:r>
                          <m:r>
                            <a:rPr lang="en-US" sz="2800" b="1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/>
                              <a:ea typeface="Cambria Math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/>
                              <a:ea typeface="Cambria Math"/>
                            </a:rPr>
                            <m:t>∆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/>
                              <a:ea typeface="Cambria Math"/>
                            </a:rPr>
                            <m:t>𝟐</m:t>
                          </m:r>
                        </m:sup>
                      </m:sSup>
                      <m:r>
                        <a:rPr lang="en-US" sz="2800" b="1" i="1">
                          <a:latin typeface="Cambria Math"/>
                          <a:ea typeface="Cambria Math"/>
                        </a:rPr>
                        <m:t>𝒙</m:t>
                      </m:r>
                      <m:r>
                        <a:rPr lang="en-US" sz="2800" b="1" i="1" smtClean="0">
                          <a:latin typeface="Cambria Math"/>
                          <a:ea typeface="Cambria Math"/>
                        </a:rPr>
                        <m:t>+…+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/>
                              <a:ea typeface="Cambria Math"/>
                            </a:rPr>
                            <m:t>∆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/>
                              <a:ea typeface="Cambria Math"/>
                            </a:rPr>
                            <m:t>𝒏</m:t>
                          </m:r>
                        </m:sup>
                      </m:sSup>
                      <m:r>
                        <a:rPr lang="en-US" sz="2800" b="1" i="1">
                          <a:latin typeface="Cambria Math"/>
                          <a:ea typeface="Cambria Math"/>
                        </a:rPr>
                        <m:t>𝒙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30074"/>
                <a:ext cx="9144000" cy="3427926"/>
              </a:xfrm>
              <a:prstGeom prst="rect">
                <a:avLst/>
              </a:prstGeom>
              <a:blipFill>
                <a:blip r:embed="rId4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398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71" y="0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This binomial expansion is used in proving a special case of the </a:t>
            </a:r>
            <a:r>
              <a:rPr lang="en-US" sz="3200" b="1" dirty="0">
                <a:solidFill>
                  <a:srgbClr val="FF0000"/>
                </a:solidFill>
              </a:rPr>
              <a:t>Power Rule</a:t>
            </a:r>
            <a:r>
              <a:rPr lang="en-US" sz="3200" b="1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820" y="1615268"/>
                <a:ext cx="9144000" cy="288053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Theorem 2. The Power Rule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If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</m:oMath>
                </a14:m>
                <a:r>
                  <a:rPr lang="en-US" sz="3200" b="1" dirty="0"/>
                  <a:t> is a rational number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then the function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sz="3200" b="1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/>
                          </a:rPr>
                          <m:t>𝒙</m:t>
                        </m:r>
                      </m:e>
                      <m:sup>
                        <m:r>
                          <a:rPr lang="en-US" sz="3200" b="1" i="1">
                            <a:latin typeface="Cambria Math"/>
                          </a:rPr>
                          <m:t>𝒏</m:t>
                        </m:r>
                      </m:sup>
                    </m:sSup>
                    <m:r>
                      <a:rPr lang="en-US" sz="3200" b="1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3200" b="1" dirty="0"/>
                  <a:t>is differentiable and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>
                              <a:latin typeface="Cambria Math"/>
                            </a:rPr>
                            <m:t>𝐝</m:t>
                          </m:r>
                        </m:num>
                        <m:den>
                          <m:r>
                            <a:rPr lang="en-US" sz="2800" b="1">
                              <a:latin typeface="Cambria Math"/>
                            </a:rPr>
                            <m:t>𝐝</m:t>
                          </m:r>
                          <m:r>
                            <a:rPr lang="en-US" sz="2800" b="1" i="1">
                              <a:latin typeface="Cambria Math"/>
                            </a:rPr>
                            <m:t>𝒙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>
                                  <a:latin typeface="Cambria Math"/>
                                </a:rPr>
                                <m:t>𝒏</m:t>
                              </m:r>
                            </m:sup>
                          </m:sSup>
                        </m:e>
                      </m:d>
                      <m:r>
                        <a:rPr lang="en-US" sz="2800" b="1" i="1">
                          <a:latin typeface="Cambria Math"/>
                        </a:rPr>
                        <m:t>=</m:t>
                      </m:r>
                      <m:r>
                        <a:rPr lang="en-US" sz="2800" b="1" i="1">
                          <a:latin typeface="Cambria Math"/>
                        </a:rPr>
                        <m:t>𝒏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>
                              <a:latin typeface="Cambria Math"/>
                            </a:rPr>
                            <m:t>𝒏</m:t>
                          </m:r>
                          <m:r>
                            <a:rPr lang="en-US" sz="2800" b="1" i="1">
                              <a:latin typeface="Cambria Math"/>
                            </a:rPr>
                            <m:t>−</m:t>
                          </m:r>
                          <m:r>
                            <a:rPr lang="en-US" sz="2800" b="1" i="1">
                              <a:latin typeface="Cambria Math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1615268"/>
                <a:ext cx="9144000" cy="28805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0" y="4532940"/>
                <a:ext cx="9144000" cy="23250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For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/>
                      </a:rPr>
                      <m:t>𝒇</m:t>
                    </m:r>
                  </m:oMath>
                </a14:m>
                <a:r>
                  <a:rPr lang="en-US" sz="3200" b="1" dirty="0"/>
                  <a:t> to be differentiable at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/>
                      </a:rPr>
                      <m:t>𝟎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</m:oMath>
                </a14:m>
                <a:r>
                  <a:rPr lang="en-US" sz="3200" b="1" dirty="0"/>
                  <a:t> must be a number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𝒙</m:t>
                        </m:r>
                      </m:e>
                      <m:sup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3200" b="1" dirty="0"/>
                  <a:t> is defined on an interval containing </a:t>
                </a:r>
                <a:r>
                  <a:rPr lang="en-US" sz="3200" b="1" dirty="0">
                    <a:solidFill>
                      <a:srgbClr val="0070C0"/>
                    </a:solidFill>
                  </a:rPr>
                  <a:t>0</a:t>
                </a:r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32940"/>
                <a:ext cx="9144000" cy="2325060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 b="-4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004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533400"/>
                <a:ext cx="9144000" cy="312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When using the Power Rule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case for which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𝟏</m:t>
                    </m:r>
                  </m:oMath>
                </a14:m>
                <a:r>
                  <a:rPr lang="en-US" sz="3200" b="1" dirty="0"/>
                  <a:t> is best thought of as a separate differentiation rule. That is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0" smtClean="0">
                              <a:latin typeface="Cambria Math"/>
                            </a:rPr>
                            <m:t>𝐝</m:t>
                          </m:r>
                        </m:num>
                        <m:den>
                          <m:r>
                            <a:rPr lang="en-US" sz="2800" b="1" i="0" smtClean="0">
                              <a:latin typeface="Cambria Math"/>
                            </a:rPr>
                            <m:t>𝐝</m:t>
                          </m:r>
                          <m:r>
                            <a:rPr lang="en-US" sz="2800" b="1" i="1" smtClean="0">
                              <a:latin typeface="Cambria Math"/>
                            </a:rPr>
                            <m:t>𝒙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sz="2800" b="1" i="1" smtClean="0">
                          <a:latin typeface="Cambria Math"/>
                        </a:rPr>
                        <m:t>=</m:t>
                      </m:r>
                      <m:r>
                        <a:rPr lang="en-US" sz="2800" b="1" i="1" smtClean="0">
                          <a:latin typeface="Cambria Math"/>
                        </a:rPr>
                        <m:t>𝟏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3400"/>
                <a:ext cx="9144000" cy="3126753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810000"/>
                <a:ext cx="54864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This rule is consistent with the fact that the slope of the line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𝒚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3200" b="1" dirty="0"/>
                  <a:t>is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as shown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10000"/>
                <a:ext cx="5486400" cy="3046988"/>
              </a:xfrm>
              <a:prstGeom prst="rect">
                <a:avLst/>
              </a:prstGeom>
              <a:blipFill rotWithShape="0">
                <a:blip r:embed="rId3"/>
                <a:stretch>
                  <a:fillRect l="-2778" r="-2778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82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Remark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684" y="2743200"/>
            <a:ext cx="3380316" cy="4098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183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82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2. Using the Power Rule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6820" y="609600"/>
                <a:ext cx="9144000" cy="5454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C00000"/>
                    </a:solidFill>
                  </a:rPr>
                  <a:t>Function</a:t>
                </a:r>
                <a:r>
                  <a:rPr lang="en-US" sz="3200" b="1" dirty="0"/>
                  <a:t>				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Derivative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sz="3200" b="1" dirty="0"/>
                  <a:t>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</m:t>
                    </m:r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sz="32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deg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rad>
                  </m:oMath>
                </a14:m>
                <a:r>
                  <a:rPr lang="en-US" sz="3200" b="1" dirty="0"/>
                  <a:t>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num>
                          <m:den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den>
                        </m:f>
                      </m:sup>
                    </m:sSup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ad>
                          <m:rad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>
                            <m:r>
                              <m:rPr>
                                <m:brk m:alnAt="7"/>
                              </m:r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deg>
                          <m:e>
                            <m:sSup>
                              <m:sSupPr>
                                <m:ctrlP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US" sz="3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sSup>
                          <m:s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3200" b="1" dirty="0"/>
                  <a:t>		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𝒅𝒚</m:t>
                        </m:r>
                      </m:num>
                      <m:den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sSup>
                          <m:s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den>
                    </m:f>
                  </m:oMath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den>
                          </m:f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sSup>
                        <m:sSupPr>
                          <m:ctrlPr>
                            <a:rPr lang="en-US" sz="3200" b="1" i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f>
                            <m:fPr>
                              <m:ctrlP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den>
                          </m:f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sSup>
                        <m:sSupPr>
                          <m:ctrlPr>
                            <a:rPr lang="en-US" sz="3200" b="1" i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num>
                            <m:den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den>
                          </m:f>
                        </m:sup>
                      </m:sSup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∛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609600"/>
                <a:ext cx="9144000" cy="5454122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64698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634</TotalTime>
  <Words>2258</Words>
  <Application>Microsoft Office PowerPoint</Application>
  <PresentationFormat>Ekran Gösterisi (4:3)</PresentationFormat>
  <Paragraphs>195</Paragraphs>
  <Slides>41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41</vt:i4>
      </vt:variant>
    </vt:vector>
  </HeadingPairs>
  <TitlesOfParts>
    <vt:vector size="48" baseType="lpstr">
      <vt:lpstr>Arial</vt:lpstr>
      <vt:lpstr>Cambria Math</vt:lpstr>
      <vt:lpstr>Century Gothic</vt:lpstr>
      <vt:lpstr>Courier New</vt:lpstr>
      <vt:lpstr>Palatino Linotype</vt:lpstr>
      <vt:lpstr>Wingdings</vt:lpstr>
      <vt:lpstr>Executive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samir.quliyev</dc:creator>
  <cp:lastModifiedBy>Gnl Hmbtv</cp:lastModifiedBy>
  <cp:revision>134</cp:revision>
  <dcterms:created xsi:type="dcterms:W3CDTF">2006-08-16T00:00:00Z</dcterms:created>
  <dcterms:modified xsi:type="dcterms:W3CDTF">2020-12-16T18:21:24Z</dcterms:modified>
</cp:coreProperties>
</file>